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Comfortaa" panose="020B0604020202020204" charset="0"/>
      <p:regular r:id="rId18"/>
      <p:bold r:id="rId19"/>
    </p:embeddedFont>
    <p:embeddedFont>
      <p:font typeface="Lato" panose="020B0604020202020204" charset="0"/>
      <p:regular r:id="rId20"/>
      <p:bold r:id="rId21"/>
      <p:italic r:id="rId22"/>
      <p:boldItalic r:id="rId23"/>
    </p:embeddedFont>
    <p:embeddedFont>
      <p:font typeface="Playfair Display" panose="020B0604020202020204" charset="0"/>
      <p:regular r:id="rId24"/>
      <p:bold r:id="rId25"/>
      <p:italic r:id="rId26"/>
      <p:boldItalic r:id="rId27"/>
    </p:embeddedFont>
    <p:embeddedFont>
      <p:font typeface="Raleway" panose="020B0604020202020204" charset="0"/>
      <p:regular r:id="rId28"/>
      <p:bold r:id="rId29"/>
      <p:italic r:id="rId30"/>
      <p:boldItalic r:id="rId31"/>
    </p:embeddedFont>
    <p:embeddedFont>
      <p:font typeface="Roboto"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3" d="100"/>
          <a:sy n="23" d="100"/>
        </p:scale>
        <p:origin x="2904"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f6e6beab7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f6e6beab7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f6e6beab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f6e6beab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Tell parents to look in folder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f6e6beab7_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f6e6beab7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f6e6beab7_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f6e6beab7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f6e6beab7_9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f6e6beab7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f6e6beab7_1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f6e6beab7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6181570dac_0_5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6181570dac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6181570dac_2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6181570da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f6e6beab7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f6e6beab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f6e6beab7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f6e6beab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f6e6beab7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f6e6beab7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404c2733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404c273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f6e6beab7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f6e6beab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f6e6beab7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f6e6beab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3"/>
                </a:solidFill>
                <a:latin typeface="Playfair Display"/>
                <a:ea typeface="Playfair Display"/>
                <a:cs typeface="Playfair Display"/>
                <a:sym typeface="Playfair Display"/>
              </a:rPr>
              <a:t>Alston Ridge Literacy Night</a:t>
            </a:r>
            <a:endParaRPr>
              <a:solidFill>
                <a:schemeClr val="accent3"/>
              </a:solidFill>
              <a:latin typeface="Playfair Display"/>
              <a:ea typeface="Playfair Display"/>
              <a:cs typeface="Playfair Display"/>
              <a:sym typeface="Playfair Display"/>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sz="3600">
                <a:solidFill>
                  <a:schemeClr val="accent5"/>
                </a:solidFill>
                <a:latin typeface="Comfortaa"/>
                <a:ea typeface="Comfortaa"/>
                <a:cs typeface="Comfortaa"/>
                <a:sym typeface="Comfortaa"/>
              </a:rPr>
              <a:t>First Grade Team</a:t>
            </a:r>
            <a:endParaRPr sz="3600">
              <a:solidFill>
                <a:schemeClr val="accent5"/>
              </a:solidFill>
              <a:latin typeface="Comfortaa"/>
              <a:ea typeface="Comfortaa"/>
              <a:cs typeface="Comfortaa"/>
              <a:sym typeface="Comfortaa"/>
            </a:endParaRPr>
          </a:p>
          <a:p>
            <a:pPr marL="0" lvl="0" indent="0" algn="l" rtl="0">
              <a:spcBef>
                <a:spcPts val="0"/>
              </a:spcBef>
              <a:spcAft>
                <a:spcPts val="0"/>
              </a:spcAft>
              <a:buNone/>
            </a:pPr>
            <a:r>
              <a:rPr lang="en" sz="2400">
                <a:solidFill>
                  <a:schemeClr val="accent5"/>
                </a:solidFill>
              </a:rPr>
              <a:t>September 26, 2019</a:t>
            </a:r>
            <a:endParaRPr sz="2400">
              <a:solidFill>
                <a:schemeClr val="accent5"/>
              </a:solidFill>
            </a:endParaRPr>
          </a:p>
        </p:txBody>
      </p:sp>
      <p:pic>
        <p:nvPicPr>
          <p:cNvPr id="87" name="Google Shape;87;p13"/>
          <p:cNvPicPr preferRelativeResize="0"/>
          <p:nvPr/>
        </p:nvPicPr>
        <p:blipFill>
          <a:blip r:embed="rId3">
            <a:alphaModFix/>
          </a:blip>
          <a:stretch>
            <a:fillRect/>
          </a:stretch>
        </p:blipFill>
        <p:spPr>
          <a:xfrm>
            <a:off x="5550075" y="2457450"/>
            <a:ext cx="1975225" cy="1881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p:nvPr/>
        </p:nvSpPr>
        <p:spPr>
          <a:xfrm>
            <a:off x="3341075" y="613900"/>
            <a:ext cx="5583000" cy="44562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5" name="Google Shape;155;p22"/>
          <p:cNvSpPr txBox="1"/>
          <p:nvPr/>
        </p:nvSpPr>
        <p:spPr>
          <a:xfrm>
            <a:off x="1273800" y="1154375"/>
            <a:ext cx="3298200" cy="49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u="sng">
                <a:solidFill>
                  <a:schemeClr val="accent5"/>
                </a:solidFill>
                <a:latin typeface="Comfortaa"/>
                <a:ea typeface="Comfortaa"/>
                <a:cs typeface="Comfortaa"/>
                <a:sym typeface="Comfortaa"/>
              </a:rPr>
              <a:t>Fiction</a:t>
            </a:r>
            <a:r>
              <a:rPr lang="en" sz="3000" u="sng">
                <a:solidFill>
                  <a:schemeClr val="accent5"/>
                </a:solidFill>
                <a:latin typeface="Comfortaa"/>
                <a:ea typeface="Comfortaa"/>
                <a:cs typeface="Comfortaa"/>
                <a:sym typeface="Comfortaa"/>
              </a:rPr>
              <a:t>  </a:t>
            </a:r>
            <a:r>
              <a:rPr lang="en" sz="3000">
                <a:solidFill>
                  <a:schemeClr val="accent5"/>
                </a:solidFill>
                <a:latin typeface="Comfortaa"/>
                <a:ea typeface="Comfortaa"/>
                <a:cs typeface="Comfortaa"/>
                <a:sym typeface="Comfortaa"/>
              </a:rPr>
              <a:t>       </a:t>
            </a:r>
            <a:endParaRPr sz="3000">
              <a:solidFill>
                <a:schemeClr val="accent5"/>
              </a:solidFill>
              <a:latin typeface="Comfortaa"/>
              <a:ea typeface="Comfortaa"/>
              <a:cs typeface="Comfortaa"/>
              <a:sym typeface="Comfortaa"/>
            </a:endParaRPr>
          </a:p>
        </p:txBody>
      </p:sp>
      <p:sp>
        <p:nvSpPr>
          <p:cNvPr id="156" name="Google Shape;156;p22"/>
          <p:cNvSpPr/>
          <p:nvPr/>
        </p:nvSpPr>
        <p:spPr>
          <a:xfrm>
            <a:off x="-14275" y="613900"/>
            <a:ext cx="5391900" cy="4456200"/>
          </a:xfrm>
          <a:prstGeom prst="ellipse">
            <a:avLst/>
          </a:prstGeom>
          <a:noFill/>
          <a:ln w="28575"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2"/>
          <p:cNvSpPr txBox="1"/>
          <p:nvPr/>
        </p:nvSpPr>
        <p:spPr>
          <a:xfrm>
            <a:off x="571300" y="1585600"/>
            <a:ext cx="3391800" cy="32592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accent5"/>
              </a:buClr>
              <a:buSzPts val="1400"/>
              <a:buFont typeface="Comfortaa"/>
              <a:buChar char="●"/>
            </a:pPr>
            <a:r>
              <a:rPr lang="en" b="1">
                <a:solidFill>
                  <a:schemeClr val="accent5"/>
                </a:solidFill>
                <a:latin typeface="Comfortaa"/>
                <a:ea typeface="Comfortaa"/>
                <a:cs typeface="Comfortaa"/>
                <a:sym typeface="Comfortaa"/>
              </a:rPr>
              <a:t>Made up or imaginary</a:t>
            </a:r>
            <a:endParaRPr b="1">
              <a:solidFill>
                <a:schemeClr val="accent5"/>
              </a:solidFill>
              <a:latin typeface="Comfortaa"/>
              <a:ea typeface="Comfortaa"/>
              <a:cs typeface="Comfortaa"/>
              <a:sym typeface="Comfortaa"/>
            </a:endParaRPr>
          </a:p>
          <a:p>
            <a:pPr marL="457200" lvl="0" indent="-317500" algn="l" rtl="0">
              <a:spcBef>
                <a:spcPts val="0"/>
              </a:spcBef>
              <a:spcAft>
                <a:spcPts val="0"/>
              </a:spcAft>
              <a:buClr>
                <a:schemeClr val="accent5"/>
              </a:buClr>
              <a:buSzPts val="1400"/>
              <a:buFont typeface="Comfortaa"/>
              <a:buChar char="●"/>
            </a:pPr>
            <a:r>
              <a:rPr lang="en" b="1">
                <a:solidFill>
                  <a:schemeClr val="accent5"/>
                </a:solidFill>
                <a:latin typeface="Comfortaa"/>
                <a:ea typeface="Comfortaa"/>
                <a:cs typeface="Comfortaa"/>
                <a:sym typeface="Comfortaa"/>
              </a:rPr>
              <a:t>Tells a story</a:t>
            </a:r>
            <a:endParaRPr b="1">
              <a:solidFill>
                <a:schemeClr val="accent5"/>
              </a:solidFill>
              <a:latin typeface="Comfortaa"/>
              <a:ea typeface="Comfortaa"/>
              <a:cs typeface="Comfortaa"/>
              <a:sym typeface="Comfortaa"/>
            </a:endParaRPr>
          </a:p>
          <a:p>
            <a:pPr marL="457200" lvl="0" indent="-317500" algn="l" rtl="0">
              <a:spcBef>
                <a:spcPts val="0"/>
              </a:spcBef>
              <a:spcAft>
                <a:spcPts val="0"/>
              </a:spcAft>
              <a:buClr>
                <a:schemeClr val="accent5"/>
              </a:buClr>
              <a:buSzPts val="1400"/>
              <a:buFont typeface="Comfortaa"/>
              <a:buChar char="●"/>
            </a:pPr>
            <a:r>
              <a:rPr lang="en" b="1">
                <a:solidFill>
                  <a:schemeClr val="accent5"/>
                </a:solidFill>
                <a:latin typeface="Comfortaa"/>
                <a:ea typeface="Comfortaa"/>
                <a:cs typeface="Comfortaa"/>
                <a:sym typeface="Comfortaa"/>
              </a:rPr>
              <a:t>Start at the beginning</a:t>
            </a:r>
            <a:endParaRPr b="1">
              <a:solidFill>
                <a:schemeClr val="accent5"/>
              </a:solidFill>
              <a:latin typeface="Comfortaa"/>
              <a:ea typeface="Comfortaa"/>
              <a:cs typeface="Comfortaa"/>
              <a:sym typeface="Comfortaa"/>
            </a:endParaRPr>
          </a:p>
          <a:p>
            <a:pPr marL="457200" lvl="0" indent="0" algn="l" rtl="0">
              <a:spcBef>
                <a:spcPts val="0"/>
              </a:spcBef>
              <a:spcAft>
                <a:spcPts val="0"/>
              </a:spcAft>
              <a:buNone/>
            </a:pPr>
            <a:r>
              <a:rPr lang="en" b="1">
                <a:solidFill>
                  <a:schemeClr val="accent5"/>
                </a:solidFill>
                <a:latin typeface="Comfortaa"/>
                <a:ea typeface="Comfortaa"/>
                <a:cs typeface="Comfortaa"/>
                <a:sym typeface="Comfortaa"/>
              </a:rPr>
              <a:t>and read in order</a:t>
            </a:r>
            <a:endParaRPr b="1">
              <a:solidFill>
                <a:schemeClr val="accent5"/>
              </a:solidFill>
              <a:latin typeface="Comfortaa"/>
              <a:ea typeface="Comfortaa"/>
              <a:cs typeface="Comfortaa"/>
              <a:sym typeface="Comfortaa"/>
            </a:endParaRPr>
          </a:p>
          <a:p>
            <a:pPr marL="457200" lvl="0" indent="-317500" algn="l" rtl="0">
              <a:spcBef>
                <a:spcPts val="0"/>
              </a:spcBef>
              <a:spcAft>
                <a:spcPts val="0"/>
              </a:spcAft>
              <a:buClr>
                <a:schemeClr val="accent5"/>
              </a:buClr>
              <a:buSzPts val="1400"/>
              <a:buFont typeface="Comfortaa"/>
              <a:buChar char="●"/>
            </a:pPr>
            <a:r>
              <a:rPr lang="en" b="1">
                <a:solidFill>
                  <a:schemeClr val="accent5"/>
                </a:solidFill>
                <a:latin typeface="Comfortaa"/>
                <a:ea typeface="Comfortaa"/>
                <a:cs typeface="Comfortaa"/>
                <a:sym typeface="Comfortaa"/>
              </a:rPr>
              <a:t>Plot</a:t>
            </a:r>
            <a:endParaRPr b="1">
              <a:solidFill>
                <a:schemeClr val="accent5"/>
              </a:solidFill>
              <a:latin typeface="Comfortaa"/>
              <a:ea typeface="Comfortaa"/>
              <a:cs typeface="Comfortaa"/>
              <a:sym typeface="Comfortaa"/>
            </a:endParaRPr>
          </a:p>
          <a:p>
            <a:pPr marL="457200" lvl="0" indent="0" algn="l" rtl="0">
              <a:spcBef>
                <a:spcPts val="0"/>
              </a:spcBef>
              <a:spcAft>
                <a:spcPts val="0"/>
              </a:spcAft>
              <a:buNone/>
            </a:pPr>
            <a:r>
              <a:rPr lang="en" b="1">
                <a:solidFill>
                  <a:schemeClr val="accent5"/>
                </a:solidFill>
                <a:latin typeface="Comfortaa"/>
                <a:ea typeface="Comfortaa"/>
                <a:cs typeface="Comfortaa"/>
                <a:sym typeface="Comfortaa"/>
              </a:rPr>
              <a:t>(beginning, middle, end, character, setting, problem, solution, moral)</a:t>
            </a:r>
            <a:endParaRPr b="1">
              <a:solidFill>
                <a:schemeClr val="accent5"/>
              </a:solidFill>
              <a:latin typeface="Comfortaa"/>
              <a:ea typeface="Comfortaa"/>
              <a:cs typeface="Comfortaa"/>
              <a:sym typeface="Comfortaa"/>
            </a:endParaRPr>
          </a:p>
          <a:p>
            <a:pPr marL="457200" lvl="0" indent="-317500" algn="l" rtl="0">
              <a:spcBef>
                <a:spcPts val="0"/>
              </a:spcBef>
              <a:spcAft>
                <a:spcPts val="0"/>
              </a:spcAft>
              <a:buClr>
                <a:schemeClr val="accent5"/>
              </a:buClr>
              <a:buSzPts val="1400"/>
              <a:buFont typeface="Comfortaa"/>
              <a:buChar char="●"/>
            </a:pPr>
            <a:r>
              <a:rPr lang="en" b="1">
                <a:solidFill>
                  <a:schemeClr val="accent5"/>
                </a:solidFill>
                <a:latin typeface="Comfortaa"/>
                <a:ea typeface="Comfortaa"/>
                <a:cs typeface="Comfortaa"/>
                <a:sym typeface="Comfortaa"/>
              </a:rPr>
              <a:t>Characters</a:t>
            </a:r>
            <a:endParaRPr b="1">
              <a:solidFill>
                <a:schemeClr val="accent5"/>
              </a:solidFill>
              <a:latin typeface="Comfortaa"/>
              <a:ea typeface="Comfortaa"/>
              <a:cs typeface="Comfortaa"/>
              <a:sym typeface="Comfortaa"/>
            </a:endParaRPr>
          </a:p>
          <a:p>
            <a:pPr marL="457200" lvl="0" indent="-317500" algn="l" rtl="0">
              <a:spcBef>
                <a:spcPts val="0"/>
              </a:spcBef>
              <a:spcAft>
                <a:spcPts val="0"/>
              </a:spcAft>
              <a:buClr>
                <a:schemeClr val="accent5"/>
              </a:buClr>
              <a:buSzPts val="1400"/>
              <a:buFont typeface="Comfortaa"/>
              <a:buChar char="●"/>
            </a:pPr>
            <a:r>
              <a:rPr lang="en" b="1">
                <a:solidFill>
                  <a:schemeClr val="accent5"/>
                </a:solidFill>
                <a:latin typeface="Comfortaa"/>
                <a:ea typeface="Comfortaa"/>
                <a:cs typeface="Comfortaa"/>
                <a:sym typeface="Comfortaa"/>
              </a:rPr>
              <a:t>Setting</a:t>
            </a:r>
            <a:endParaRPr b="1">
              <a:solidFill>
                <a:schemeClr val="accent5"/>
              </a:solidFill>
              <a:latin typeface="Comfortaa"/>
              <a:ea typeface="Comfortaa"/>
              <a:cs typeface="Comfortaa"/>
              <a:sym typeface="Comfortaa"/>
            </a:endParaRPr>
          </a:p>
          <a:p>
            <a:pPr marL="457200" lvl="0" indent="-317500" algn="l" rtl="0">
              <a:spcBef>
                <a:spcPts val="0"/>
              </a:spcBef>
              <a:spcAft>
                <a:spcPts val="0"/>
              </a:spcAft>
              <a:buClr>
                <a:schemeClr val="accent5"/>
              </a:buClr>
              <a:buSzPts val="1400"/>
              <a:buFont typeface="Comfortaa"/>
              <a:buChar char="●"/>
            </a:pPr>
            <a:r>
              <a:rPr lang="en" b="1">
                <a:solidFill>
                  <a:schemeClr val="accent5"/>
                </a:solidFill>
                <a:latin typeface="Comfortaa"/>
                <a:ea typeface="Comfortaa"/>
                <a:cs typeface="Comfortaa"/>
                <a:sym typeface="Comfortaa"/>
              </a:rPr>
              <a:t>Problem</a:t>
            </a:r>
            <a:endParaRPr b="1">
              <a:solidFill>
                <a:schemeClr val="accent5"/>
              </a:solidFill>
              <a:latin typeface="Comfortaa"/>
              <a:ea typeface="Comfortaa"/>
              <a:cs typeface="Comfortaa"/>
              <a:sym typeface="Comfortaa"/>
            </a:endParaRPr>
          </a:p>
          <a:p>
            <a:pPr marL="457200" lvl="0" indent="-317500" algn="l" rtl="0">
              <a:spcBef>
                <a:spcPts val="0"/>
              </a:spcBef>
              <a:spcAft>
                <a:spcPts val="0"/>
              </a:spcAft>
              <a:buClr>
                <a:schemeClr val="accent5"/>
              </a:buClr>
              <a:buSzPts val="1400"/>
              <a:buFont typeface="Comfortaa"/>
              <a:buChar char="●"/>
            </a:pPr>
            <a:r>
              <a:rPr lang="en" b="1">
                <a:solidFill>
                  <a:schemeClr val="accent5"/>
                </a:solidFill>
                <a:latin typeface="Comfortaa"/>
                <a:ea typeface="Comfortaa"/>
                <a:cs typeface="Comfortaa"/>
                <a:sym typeface="Comfortaa"/>
              </a:rPr>
              <a:t>Solution</a:t>
            </a:r>
            <a:endParaRPr b="1">
              <a:solidFill>
                <a:schemeClr val="accent5"/>
              </a:solidFill>
              <a:latin typeface="Comfortaa"/>
              <a:ea typeface="Comfortaa"/>
              <a:cs typeface="Comfortaa"/>
              <a:sym typeface="Comfortaa"/>
            </a:endParaRPr>
          </a:p>
          <a:p>
            <a:pPr marL="457200" lvl="0" indent="-317500" algn="l" rtl="0">
              <a:spcBef>
                <a:spcPts val="0"/>
              </a:spcBef>
              <a:spcAft>
                <a:spcPts val="0"/>
              </a:spcAft>
              <a:buClr>
                <a:schemeClr val="accent5"/>
              </a:buClr>
              <a:buSzPts val="1400"/>
              <a:buFont typeface="Comfortaa"/>
              <a:buChar char="●"/>
            </a:pPr>
            <a:r>
              <a:rPr lang="en" b="1">
                <a:solidFill>
                  <a:schemeClr val="accent5"/>
                </a:solidFill>
                <a:latin typeface="Comfortaa"/>
                <a:ea typeface="Comfortaa"/>
                <a:cs typeface="Comfortaa"/>
                <a:sym typeface="Comfortaa"/>
              </a:rPr>
              <a:t>illustrations</a:t>
            </a:r>
            <a:endParaRPr b="1">
              <a:solidFill>
                <a:schemeClr val="accent5"/>
              </a:solidFill>
              <a:latin typeface="Comfortaa"/>
              <a:ea typeface="Comfortaa"/>
              <a:cs typeface="Comfortaa"/>
              <a:sym typeface="Comfortaa"/>
            </a:endParaRPr>
          </a:p>
          <a:p>
            <a:pPr marL="914400" lvl="0" indent="0" algn="l" rtl="0">
              <a:spcBef>
                <a:spcPts val="0"/>
              </a:spcBef>
              <a:spcAft>
                <a:spcPts val="0"/>
              </a:spcAft>
              <a:buNone/>
            </a:pPr>
            <a:endParaRPr b="1">
              <a:solidFill>
                <a:srgbClr val="4A86E8"/>
              </a:solidFill>
              <a:latin typeface="Comfortaa"/>
              <a:ea typeface="Comfortaa"/>
              <a:cs typeface="Comfortaa"/>
              <a:sym typeface="Comfortaa"/>
            </a:endParaRPr>
          </a:p>
        </p:txBody>
      </p:sp>
      <p:sp>
        <p:nvSpPr>
          <p:cNvPr id="158" name="Google Shape;158;p22"/>
          <p:cNvSpPr txBox="1"/>
          <p:nvPr/>
        </p:nvSpPr>
        <p:spPr>
          <a:xfrm>
            <a:off x="5561525" y="1848950"/>
            <a:ext cx="2860500" cy="33966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Comfortaa"/>
              <a:buChar char="●"/>
            </a:pPr>
            <a:r>
              <a:rPr lang="en" b="1">
                <a:solidFill>
                  <a:schemeClr val="dk1"/>
                </a:solidFill>
                <a:latin typeface="Comfortaa"/>
                <a:ea typeface="Comfortaa"/>
                <a:cs typeface="Comfortaa"/>
                <a:sym typeface="Comfortaa"/>
              </a:rPr>
              <a:t>Provides facts </a:t>
            </a:r>
            <a:endParaRPr b="1">
              <a:solidFill>
                <a:schemeClr val="dk1"/>
              </a:solidFill>
              <a:latin typeface="Comfortaa"/>
              <a:ea typeface="Comfortaa"/>
              <a:cs typeface="Comfortaa"/>
              <a:sym typeface="Comfortaa"/>
            </a:endParaRPr>
          </a:p>
          <a:p>
            <a:pPr marL="457200" lvl="0" indent="0" algn="l" rtl="0">
              <a:spcBef>
                <a:spcPts val="0"/>
              </a:spcBef>
              <a:spcAft>
                <a:spcPts val="0"/>
              </a:spcAft>
              <a:buNone/>
            </a:pPr>
            <a:r>
              <a:rPr lang="en" b="1">
                <a:solidFill>
                  <a:schemeClr val="dk1"/>
                </a:solidFill>
                <a:latin typeface="Comfortaa"/>
                <a:ea typeface="Comfortaa"/>
                <a:cs typeface="Comfortaa"/>
                <a:sym typeface="Comfortaa"/>
              </a:rPr>
              <a:t>or information</a:t>
            </a:r>
            <a:endParaRPr b="1">
              <a:solidFill>
                <a:schemeClr val="dk1"/>
              </a:solidFill>
              <a:latin typeface="Comfortaa"/>
              <a:ea typeface="Comfortaa"/>
              <a:cs typeface="Comfortaa"/>
              <a:sym typeface="Comfortaa"/>
            </a:endParaRPr>
          </a:p>
          <a:p>
            <a:pPr marL="457200" lvl="0" indent="-317500" algn="l" rtl="0">
              <a:spcBef>
                <a:spcPts val="0"/>
              </a:spcBef>
              <a:spcAft>
                <a:spcPts val="0"/>
              </a:spcAft>
              <a:buClr>
                <a:schemeClr val="dk1"/>
              </a:buClr>
              <a:buSzPts val="1400"/>
              <a:buFont typeface="Comfortaa"/>
              <a:buChar char="●"/>
            </a:pPr>
            <a:r>
              <a:rPr lang="en" b="1">
                <a:solidFill>
                  <a:schemeClr val="dk1"/>
                </a:solidFill>
                <a:latin typeface="Comfortaa"/>
                <a:ea typeface="Comfortaa"/>
                <a:cs typeface="Comfortaa"/>
                <a:sym typeface="Comfortaa"/>
              </a:rPr>
              <a:t>Can start anywhere</a:t>
            </a:r>
            <a:endParaRPr b="1">
              <a:solidFill>
                <a:schemeClr val="dk1"/>
              </a:solidFill>
              <a:latin typeface="Comfortaa"/>
              <a:ea typeface="Comfortaa"/>
              <a:cs typeface="Comfortaa"/>
              <a:sym typeface="Comfortaa"/>
            </a:endParaRPr>
          </a:p>
          <a:p>
            <a:pPr marL="457200" lvl="0" indent="-317500" algn="l" rtl="0">
              <a:spcBef>
                <a:spcPts val="0"/>
              </a:spcBef>
              <a:spcAft>
                <a:spcPts val="0"/>
              </a:spcAft>
              <a:buClr>
                <a:schemeClr val="dk1"/>
              </a:buClr>
              <a:buSzPts val="1400"/>
              <a:buFont typeface="Comfortaa"/>
              <a:buChar char="●"/>
            </a:pPr>
            <a:r>
              <a:rPr lang="en" b="1">
                <a:solidFill>
                  <a:schemeClr val="dk1"/>
                </a:solidFill>
                <a:latin typeface="Comfortaa"/>
                <a:ea typeface="Comfortaa"/>
                <a:cs typeface="Comfortaa"/>
                <a:sym typeface="Comfortaa"/>
              </a:rPr>
              <a:t>Text Features (photographs, captions, bold words, glossary, headings, index, diagrams, maps)</a:t>
            </a:r>
            <a:endParaRPr b="1">
              <a:solidFill>
                <a:schemeClr val="dk1"/>
              </a:solidFill>
              <a:latin typeface="Comfortaa"/>
              <a:ea typeface="Comfortaa"/>
              <a:cs typeface="Comfortaa"/>
              <a:sym typeface="Comfortaa"/>
            </a:endParaRPr>
          </a:p>
        </p:txBody>
      </p:sp>
      <p:sp>
        <p:nvSpPr>
          <p:cNvPr id="159" name="Google Shape;159;p22"/>
          <p:cNvSpPr txBox="1"/>
          <p:nvPr/>
        </p:nvSpPr>
        <p:spPr>
          <a:xfrm>
            <a:off x="3341075" y="1995075"/>
            <a:ext cx="2212800" cy="21408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accent3"/>
              </a:buClr>
              <a:buSzPts val="1800"/>
              <a:buFont typeface="Comfortaa"/>
              <a:buChar char="●"/>
            </a:pPr>
            <a:r>
              <a:rPr lang="en" sz="1800" b="1">
                <a:solidFill>
                  <a:schemeClr val="accent3"/>
                </a:solidFill>
                <a:latin typeface="Comfortaa"/>
                <a:ea typeface="Comfortaa"/>
                <a:cs typeface="Comfortaa"/>
                <a:sym typeface="Comfortaa"/>
              </a:rPr>
              <a:t>Title</a:t>
            </a:r>
            <a:endParaRPr sz="1800" b="1">
              <a:solidFill>
                <a:schemeClr val="accent3"/>
              </a:solidFill>
              <a:latin typeface="Comfortaa"/>
              <a:ea typeface="Comfortaa"/>
              <a:cs typeface="Comfortaa"/>
              <a:sym typeface="Comfortaa"/>
            </a:endParaRPr>
          </a:p>
          <a:p>
            <a:pPr marL="457200" lvl="0" indent="-342900" algn="l" rtl="0">
              <a:spcBef>
                <a:spcPts val="0"/>
              </a:spcBef>
              <a:spcAft>
                <a:spcPts val="0"/>
              </a:spcAft>
              <a:buClr>
                <a:schemeClr val="accent3"/>
              </a:buClr>
              <a:buSzPts val="1800"/>
              <a:buFont typeface="Comfortaa"/>
              <a:buChar char="●"/>
            </a:pPr>
            <a:r>
              <a:rPr lang="en" sz="1800" b="1">
                <a:solidFill>
                  <a:schemeClr val="accent3"/>
                </a:solidFill>
                <a:latin typeface="Comfortaa"/>
                <a:ea typeface="Comfortaa"/>
                <a:cs typeface="Comfortaa"/>
                <a:sym typeface="Comfortaa"/>
              </a:rPr>
              <a:t>Illustrations</a:t>
            </a:r>
            <a:endParaRPr sz="1800" b="1">
              <a:solidFill>
                <a:schemeClr val="accent3"/>
              </a:solidFill>
              <a:latin typeface="Comfortaa"/>
              <a:ea typeface="Comfortaa"/>
              <a:cs typeface="Comfortaa"/>
              <a:sym typeface="Comfortaa"/>
            </a:endParaRPr>
          </a:p>
          <a:p>
            <a:pPr marL="457200" lvl="0" indent="-342900" algn="l" rtl="0">
              <a:spcBef>
                <a:spcPts val="0"/>
              </a:spcBef>
              <a:spcAft>
                <a:spcPts val="0"/>
              </a:spcAft>
              <a:buClr>
                <a:schemeClr val="accent3"/>
              </a:buClr>
              <a:buSzPts val="1800"/>
              <a:buFont typeface="Comfortaa"/>
              <a:buChar char="●"/>
            </a:pPr>
            <a:r>
              <a:rPr lang="en" sz="1800" b="1">
                <a:solidFill>
                  <a:schemeClr val="accent3"/>
                </a:solidFill>
                <a:latin typeface="Comfortaa"/>
                <a:ea typeface="Comfortaa"/>
                <a:cs typeface="Comfortaa"/>
                <a:sym typeface="Comfortaa"/>
              </a:rPr>
              <a:t>Table of contents</a:t>
            </a:r>
            <a:endParaRPr sz="1800" b="1">
              <a:solidFill>
                <a:schemeClr val="accent3"/>
              </a:solidFill>
              <a:latin typeface="Comfortaa"/>
              <a:ea typeface="Comfortaa"/>
              <a:cs typeface="Comfortaa"/>
              <a:sym typeface="Comfortaa"/>
            </a:endParaRPr>
          </a:p>
        </p:txBody>
      </p:sp>
      <p:sp>
        <p:nvSpPr>
          <p:cNvPr id="160" name="Google Shape;160;p22"/>
          <p:cNvSpPr txBox="1"/>
          <p:nvPr/>
        </p:nvSpPr>
        <p:spPr>
          <a:xfrm>
            <a:off x="5377625" y="1087300"/>
            <a:ext cx="2695500" cy="49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u="sng">
                <a:solidFill>
                  <a:schemeClr val="dk1"/>
                </a:solidFill>
                <a:latin typeface="Comfortaa"/>
                <a:ea typeface="Comfortaa"/>
                <a:cs typeface="Comfortaa"/>
                <a:sym typeface="Comfortaa"/>
              </a:rPr>
              <a:t>Non-fiction</a:t>
            </a:r>
            <a:endParaRPr sz="3000" b="1" u="sng">
              <a:solidFill>
                <a:schemeClr val="dk1"/>
              </a:solidFill>
              <a:latin typeface="Comfortaa"/>
              <a:ea typeface="Comfortaa"/>
              <a:cs typeface="Comfortaa"/>
              <a:sym typeface="Comfortaa"/>
            </a:endParaRPr>
          </a:p>
        </p:txBody>
      </p:sp>
      <p:pic>
        <p:nvPicPr>
          <p:cNvPr id="161" name="Google Shape;161;p22"/>
          <p:cNvPicPr preferRelativeResize="0"/>
          <p:nvPr/>
        </p:nvPicPr>
        <p:blipFill>
          <a:blip r:embed="rId3">
            <a:alphaModFix/>
          </a:blip>
          <a:stretch>
            <a:fillRect/>
          </a:stretch>
        </p:blipFill>
        <p:spPr>
          <a:xfrm>
            <a:off x="8422023" y="4445598"/>
            <a:ext cx="697900" cy="697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5"/>
                </a:solidFill>
              </a:rPr>
              <a:t>Helping Your Child with Comprehension</a:t>
            </a:r>
            <a:endParaRPr>
              <a:solidFill>
                <a:schemeClr val="accent5"/>
              </a:solidFill>
            </a:endParaRPr>
          </a:p>
        </p:txBody>
      </p:sp>
      <p:sp>
        <p:nvSpPr>
          <p:cNvPr id="167" name="Google Shape;167;p23"/>
          <p:cNvSpPr txBox="1">
            <a:spLocks noGrp="1"/>
          </p:cNvSpPr>
          <p:nvPr>
            <p:ph type="body" idx="1"/>
          </p:nvPr>
        </p:nvSpPr>
        <p:spPr>
          <a:xfrm>
            <a:off x="692400" y="1944575"/>
            <a:ext cx="7762800" cy="2570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accent3"/>
              </a:buClr>
              <a:buSzPts val="1800"/>
              <a:buChar char="●"/>
            </a:pPr>
            <a:r>
              <a:rPr lang="en" sz="1800">
                <a:solidFill>
                  <a:schemeClr val="accent3"/>
                </a:solidFill>
              </a:rPr>
              <a:t>Rereading is a great strategy for supporting comprehension.</a:t>
            </a:r>
            <a:endParaRPr sz="1800">
              <a:solidFill>
                <a:schemeClr val="accent3"/>
              </a:solidFill>
            </a:endParaRPr>
          </a:p>
          <a:p>
            <a:pPr marL="457200" lvl="0" indent="-342900" algn="l" rtl="0">
              <a:spcBef>
                <a:spcPts val="1000"/>
              </a:spcBef>
              <a:spcAft>
                <a:spcPts val="0"/>
              </a:spcAft>
              <a:buClr>
                <a:schemeClr val="accent3"/>
              </a:buClr>
              <a:buSzPts val="1800"/>
              <a:buChar char="●"/>
            </a:pPr>
            <a:r>
              <a:rPr lang="en" sz="1800">
                <a:solidFill>
                  <a:schemeClr val="accent3"/>
                </a:solidFill>
              </a:rPr>
              <a:t>Stop and discuss the book throughout.  Ask concrete/literal questions that can be found in the text, as well as, creative and inferencing types of questions that require the student to think deeply about text.</a:t>
            </a:r>
            <a:endParaRPr sz="1800">
              <a:solidFill>
                <a:schemeClr val="accent3"/>
              </a:solidFill>
            </a:endParaRPr>
          </a:p>
          <a:p>
            <a:pPr marL="457200" lvl="0" indent="-342900" algn="l" rtl="0">
              <a:spcBef>
                <a:spcPts val="1000"/>
              </a:spcBef>
              <a:spcAft>
                <a:spcPts val="0"/>
              </a:spcAft>
              <a:buClr>
                <a:schemeClr val="accent3"/>
              </a:buClr>
              <a:buSzPts val="1800"/>
              <a:buChar char="●"/>
            </a:pPr>
            <a:r>
              <a:rPr lang="en" sz="1800">
                <a:solidFill>
                  <a:schemeClr val="accent3"/>
                </a:solidFill>
              </a:rPr>
              <a:t>Encourage your child to find evidence within the text.  </a:t>
            </a:r>
            <a:r>
              <a:rPr lang="en" sz="1800" i="1">
                <a:solidFill>
                  <a:schemeClr val="accent3"/>
                </a:solidFill>
              </a:rPr>
              <a:t>Can you find a sentence that proves your character is feeling happy?</a:t>
            </a:r>
            <a:endParaRPr sz="1800" i="1">
              <a:solidFill>
                <a:schemeClr val="accent3"/>
              </a:solidFill>
            </a:endParaRPr>
          </a:p>
          <a:p>
            <a:pPr marL="457200" lvl="0" indent="-342900" algn="l" rtl="0">
              <a:spcBef>
                <a:spcPts val="1000"/>
              </a:spcBef>
              <a:spcAft>
                <a:spcPts val="1000"/>
              </a:spcAft>
              <a:buClr>
                <a:schemeClr val="accent3"/>
              </a:buClr>
              <a:buSzPts val="1800"/>
              <a:buChar char="●"/>
            </a:pPr>
            <a:r>
              <a:rPr lang="en" sz="1800">
                <a:solidFill>
                  <a:schemeClr val="accent3"/>
                </a:solidFill>
              </a:rPr>
              <a:t>Making connections with the text.  Does this remind you of something you have done? Felt?</a:t>
            </a:r>
            <a:endParaRPr sz="1800">
              <a:solidFill>
                <a:schemeClr val="accent3"/>
              </a:solidFill>
            </a:endParaRPr>
          </a:p>
        </p:txBody>
      </p:sp>
      <p:pic>
        <p:nvPicPr>
          <p:cNvPr id="168" name="Google Shape;168;p23"/>
          <p:cNvPicPr preferRelativeResize="0"/>
          <p:nvPr/>
        </p:nvPicPr>
        <p:blipFill>
          <a:blip r:embed="rId3">
            <a:alphaModFix/>
          </a:blip>
          <a:stretch>
            <a:fillRect/>
          </a:stretch>
        </p:blipFill>
        <p:spPr>
          <a:xfrm>
            <a:off x="-2" y="4445598"/>
            <a:ext cx="697900" cy="697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4"/>
          <p:cNvSpPr txBox="1">
            <a:spLocks noGrp="1"/>
          </p:cNvSpPr>
          <p:nvPr>
            <p:ph type="title"/>
          </p:nvPr>
        </p:nvSpPr>
        <p:spPr>
          <a:xfrm>
            <a:off x="280825" y="1480575"/>
            <a:ext cx="32013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5"/>
                </a:solidFill>
                <a:latin typeface="Comfortaa"/>
                <a:ea typeface="Comfortaa"/>
                <a:cs typeface="Comfortaa"/>
                <a:sym typeface="Comfortaa"/>
              </a:rPr>
              <a:t>Questions to </a:t>
            </a:r>
            <a:endParaRPr>
              <a:solidFill>
                <a:schemeClr val="accent5"/>
              </a:solidFill>
              <a:latin typeface="Comfortaa"/>
              <a:ea typeface="Comfortaa"/>
              <a:cs typeface="Comfortaa"/>
              <a:sym typeface="Comfortaa"/>
            </a:endParaRPr>
          </a:p>
          <a:p>
            <a:pPr marL="0" lvl="0" indent="0" algn="l" rtl="0">
              <a:spcBef>
                <a:spcPts val="0"/>
              </a:spcBef>
              <a:spcAft>
                <a:spcPts val="0"/>
              </a:spcAft>
              <a:buNone/>
            </a:pPr>
            <a:r>
              <a:rPr lang="en">
                <a:solidFill>
                  <a:schemeClr val="accent5"/>
                </a:solidFill>
                <a:latin typeface="Comfortaa"/>
                <a:ea typeface="Comfortaa"/>
                <a:cs typeface="Comfortaa"/>
                <a:sym typeface="Comfortaa"/>
              </a:rPr>
              <a:t>Ask During Reading:</a:t>
            </a:r>
            <a:endParaRPr>
              <a:solidFill>
                <a:schemeClr val="accent5"/>
              </a:solidFill>
              <a:latin typeface="Comfortaa"/>
              <a:ea typeface="Comfortaa"/>
              <a:cs typeface="Comfortaa"/>
              <a:sym typeface="Comfortaa"/>
            </a:endParaRPr>
          </a:p>
        </p:txBody>
      </p:sp>
      <p:pic>
        <p:nvPicPr>
          <p:cNvPr id="174" name="Google Shape;174;p24"/>
          <p:cNvPicPr preferRelativeResize="0"/>
          <p:nvPr/>
        </p:nvPicPr>
        <p:blipFill>
          <a:blip r:embed="rId3">
            <a:alphaModFix/>
          </a:blip>
          <a:stretch>
            <a:fillRect/>
          </a:stretch>
        </p:blipFill>
        <p:spPr>
          <a:xfrm>
            <a:off x="3097550" y="617500"/>
            <a:ext cx="5698225" cy="4281800"/>
          </a:xfrm>
          <a:prstGeom prst="rect">
            <a:avLst/>
          </a:prstGeom>
          <a:noFill/>
          <a:ln>
            <a:noFill/>
          </a:ln>
        </p:spPr>
      </p:pic>
      <p:pic>
        <p:nvPicPr>
          <p:cNvPr id="175" name="Google Shape;175;p24"/>
          <p:cNvPicPr preferRelativeResize="0"/>
          <p:nvPr/>
        </p:nvPicPr>
        <p:blipFill>
          <a:blip r:embed="rId4">
            <a:alphaModFix/>
          </a:blip>
          <a:stretch>
            <a:fillRect/>
          </a:stretch>
        </p:blipFill>
        <p:spPr>
          <a:xfrm>
            <a:off x="-2" y="4445598"/>
            <a:ext cx="697900" cy="697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5"/>
                </a:solidFill>
                <a:latin typeface="Comfortaa"/>
                <a:ea typeface="Comfortaa"/>
                <a:cs typeface="Comfortaa"/>
                <a:sym typeface="Comfortaa"/>
              </a:rPr>
              <a:t>A Little About Rereading….</a:t>
            </a:r>
            <a:endParaRPr>
              <a:solidFill>
                <a:schemeClr val="accent5"/>
              </a:solidFill>
              <a:latin typeface="Comfortaa"/>
              <a:ea typeface="Comfortaa"/>
              <a:cs typeface="Comfortaa"/>
              <a:sym typeface="Comfortaa"/>
            </a:endParaRPr>
          </a:p>
        </p:txBody>
      </p:sp>
      <p:sp>
        <p:nvSpPr>
          <p:cNvPr id="181" name="Google Shape;181;p25"/>
          <p:cNvSpPr txBox="1">
            <a:spLocks noGrp="1"/>
          </p:cNvSpPr>
          <p:nvPr>
            <p:ph type="body" idx="1"/>
          </p:nvPr>
        </p:nvSpPr>
        <p:spPr>
          <a:xfrm>
            <a:off x="729450" y="1963450"/>
            <a:ext cx="7688700" cy="274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3"/>
                </a:solidFill>
                <a:latin typeface="Comfortaa"/>
                <a:ea typeface="Comfortaa"/>
                <a:cs typeface="Comfortaa"/>
                <a:sym typeface="Comfortaa"/>
              </a:rPr>
              <a:t>Reading a book more than once supports students </a:t>
            </a:r>
            <a:r>
              <a:rPr lang="en" sz="1800" b="1" i="1">
                <a:solidFill>
                  <a:schemeClr val="accent3"/>
                </a:solidFill>
                <a:latin typeface="Comfortaa"/>
                <a:ea typeface="Comfortaa"/>
                <a:cs typeface="Comfortaa"/>
                <a:sym typeface="Comfortaa"/>
              </a:rPr>
              <a:t>fluency</a:t>
            </a:r>
            <a:r>
              <a:rPr lang="en" sz="1800" b="1">
                <a:solidFill>
                  <a:schemeClr val="accent3"/>
                </a:solidFill>
                <a:latin typeface="Comfortaa"/>
                <a:ea typeface="Comfortaa"/>
                <a:cs typeface="Comfortaa"/>
                <a:sym typeface="Comfortaa"/>
              </a:rPr>
              <a:t> (their reading rate and expression) and their </a:t>
            </a:r>
            <a:r>
              <a:rPr lang="en" sz="1800" b="1" i="1">
                <a:solidFill>
                  <a:schemeClr val="accent3"/>
                </a:solidFill>
                <a:latin typeface="Comfortaa"/>
                <a:ea typeface="Comfortaa"/>
                <a:cs typeface="Comfortaa"/>
                <a:sym typeface="Comfortaa"/>
              </a:rPr>
              <a:t>comprehension</a:t>
            </a:r>
            <a:r>
              <a:rPr lang="en" sz="1800" b="1">
                <a:solidFill>
                  <a:schemeClr val="accent3"/>
                </a:solidFill>
                <a:latin typeface="Comfortaa"/>
                <a:ea typeface="Comfortaa"/>
                <a:cs typeface="Comfortaa"/>
                <a:sym typeface="Comfortaa"/>
              </a:rPr>
              <a:t>.</a:t>
            </a:r>
            <a:endParaRPr sz="1800" b="1">
              <a:solidFill>
                <a:schemeClr val="accent3"/>
              </a:solidFill>
              <a:latin typeface="Comfortaa"/>
              <a:ea typeface="Comfortaa"/>
              <a:cs typeface="Comfortaa"/>
              <a:sym typeface="Comfortaa"/>
            </a:endParaRPr>
          </a:p>
          <a:p>
            <a:pPr marL="457200" lvl="0" indent="-317500" algn="l" rtl="0">
              <a:spcBef>
                <a:spcPts val="1600"/>
              </a:spcBef>
              <a:spcAft>
                <a:spcPts val="0"/>
              </a:spcAft>
              <a:buClr>
                <a:schemeClr val="accent3"/>
              </a:buClr>
              <a:buSzPts val="1400"/>
              <a:buFont typeface="Comfortaa"/>
              <a:buChar char="●"/>
            </a:pPr>
            <a:r>
              <a:rPr lang="en" sz="1400">
                <a:solidFill>
                  <a:schemeClr val="accent3"/>
                </a:solidFill>
                <a:latin typeface="Comfortaa"/>
                <a:ea typeface="Comfortaa"/>
                <a:cs typeface="Comfortaa"/>
                <a:sym typeface="Comfortaa"/>
              </a:rPr>
              <a:t>The first time a student reads a text, they are often spending time sounding out words. This is great practice and an important part of reading progress.</a:t>
            </a:r>
            <a:endParaRPr sz="1400">
              <a:solidFill>
                <a:schemeClr val="accent3"/>
              </a:solidFill>
              <a:latin typeface="Comfortaa"/>
              <a:ea typeface="Comfortaa"/>
              <a:cs typeface="Comfortaa"/>
              <a:sym typeface="Comfortaa"/>
            </a:endParaRPr>
          </a:p>
          <a:p>
            <a:pPr marL="457200" lvl="0" indent="-317500" algn="l" rtl="0">
              <a:spcBef>
                <a:spcPts val="1000"/>
              </a:spcBef>
              <a:spcAft>
                <a:spcPts val="0"/>
              </a:spcAft>
              <a:buClr>
                <a:schemeClr val="accent3"/>
              </a:buClr>
              <a:buSzPts val="1400"/>
              <a:buFont typeface="Comfortaa"/>
              <a:buChar char="●"/>
            </a:pPr>
            <a:r>
              <a:rPr lang="en" sz="1400">
                <a:solidFill>
                  <a:schemeClr val="accent3"/>
                </a:solidFill>
                <a:latin typeface="Comfortaa"/>
                <a:ea typeface="Comfortaa"/>
                <a:cs typeface="Comfortaa"/>
                <a:sym typeface="Comfortaa"/>
              </a:rPr>
              <a:t>Subsequent readings allow students to focus more on fluency, expression, and comprehension.  They are less focused on sounding out words and are able to think about the story.  Perhaps most importantly, rereading builds reading confidence for your child!</a:t>
            </a:r>
            <a:endParaRPr sz="1400">
              <a:solidFill>
                <a:schemeClr val="accent3"/>
              </a:solidFill>
              <a:latin typeface="Comfortaa"/>
              <a:ea typeface="Comfortaa"/>
              <a:cs typeface="Comfortaa"/>
              <a:sym typeface="Comforta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5"/>
                </a:solidFill>
              </a:rPr>
              <a:t>Online Literature Resources (See handout)</a:t>
            </a:r>
            <a:endParaRPr>
              <a:solidFill>
                <a:schemeClr val="accent5"/>
              </a:solidFill>
            </a:endParaRPr>
          </a:p>
        </p:txBody>
      </p:sp>
      <p:sp>
        <p:nvSpPr>
          <p:cNvPr id="187" name="Google Shape;187;p26"/>
          <p:cNvSpPr txBox="1">
            <a:spLocks noGrp="1"/>
          </p:cNvSpPr>
          <p:nvPr>
            <p:ph type="body" idx="1"/>
          </p:nvPr>
        </p:nvSpPr>
        <p:spPr>
          <a:xfrm>
            <a:off x="729450" y="2142050"/>
            <a:ext cx="7688700" cy="2770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chemeClr val="accent3"/>
                </a:solidFill>
                <a:latin typeface="Comfortaa"/>
                <a:ea typeface="Comfortaa"/>
                <a:cs typeface="Comfortaa"/>
                <a:sym typeface="Comfortaa"/>
              </a:rPr>
              <a:t>1. Raz Kids					6. Starfall</a:t>
            </a:r>
            <a:endParaRPr sz="1800" b="1">
              <a:solidFill>
                <a:schemeClr val="accent3"/>
              </a:solidFill>
              <a:latin typeface="Comfortaa"/>
              <a:ea typeface="Comfortaa"/>
              <a:cs typeface="Comfortaa"/>
              <a:sym typeface="Comfortaa"/>
            </a:endParaRPr>
          </a:p>
          <a:p>
            <a:pPr marL="0" lvl="0" indent="0" algn="l" rtl="0">
              <a:lnSpc>
                <a:spcPct val="100000"/>
              </a:lnSpc>
              <a:spcBef>
                <a:spcPts val="1600"/>
              </a:spcBef>
              <a:spcAft>
                <a:spcPts val="0"/>
              </a:spcAft>
              <a:buNone/>
            </a:pPr>
            <a:r>
              <a:rPr lang="en" sz="1800" b="1">
                <a:solidFill>
                  <a:schemeClr val="accent3"/>
                </a:solidFill>
                <a:latin typeface="Comfortaa"/>
                <a:ea typeface="Comfortaa"/>
                <a:cs typeface="Comfortaa"/>
                <a:sym typeface="Comfortaa"/>
              </a:rPr>
              <a:t>2. Brainpop				7. Just Books Read Aloud</a:t>
            </a:r>
            <a:endParaRPr sz="1800" b="1">
              <a:solidFill>
                <a:schemeClr val="accent3"/>
              </a:solidFill>
              <a:latin typeface="Comfortaa"/>
              <a:ea typeface="Comfortaa"/>
              <a:cs typeface="Comfortaa"/>
              <a:sym typeface="Comfortaa"/>
            </a:endParaRPr>
          </a:p>
          <a:p>
            <a:pPr marL="0" lvl="0" indent="0" algn="l" rtl="0">
              <a:lnSpc>
                <a:spcPct val="100000"/>
              </a:lnSpc>
              <a:spcBef>
                <a:spcPts val="1600"/>
              </a:spcBef>
              <a:spcAft>
                <a:spcPts val="0"/>
              </a:spcAft>
              <a:buNone/>
            </a:pPr>
            <a:r>
              <a:rPr lang="en" sz="1800" b="1">
                <a:solidFill>
                  <a:schemeClr val="accent3"/>
                </a:solidFill>
                <a:latin typeface="Comfortaa"/>
                <a:ea typeface="Comfortaa"/>
                <a:cs typeface="Comfortaa"/>
                <a:sym typeface="Comfortaa"/>
              </a:rPr>
              <a:t>3. Big Universe				8. Reading Resources</a:t>
            </a:r>
            <a:endParaRPr sz="1800" b="1">
              <a:solidFill>
                <a:schemeClr val="accent3"/>
              </a:solidFill>
              <a:latin typeface="Comfortaa"/>
              <a:ea typeface="Comfortaa"/>
              <a:cs typeface="Comfortaa"/>
              <a:sym typeface="Comfortaa"/>
            </a:endParaRPr>
          </a:p>
          <a:p>
            <a:pPr marL="0" lvl="0" indent="0" algn="l" rtl="0">
              <a:lnSpc>
                <a:spcPct val="100000"/>
              </a:lnSpc>
              <a:spcBef>
                <a:spcPts val="1600"/>
              </a:spcBef>
              <a:spcAft>
                <a:spcPts val="0"/>
              </a:spcAft>
              <a:buNone/>
            </a:pPr>
            <a:r>
              <a:rPr lang="en" sz="1800" b="1">
                <a:solidFill>
                  <a:schemeClr val="accent3"/>
                </a:solidFill>
                <a:latin typeface="Comfortaa"/>
                <a:ea typeface="Comfortaa"/>
                <a:cs typeface="Comfortaa"/>
                <a:sym typeface="Comfortaa"/>
              </a:rPr>
              <a:t>4. PebbleGo				9. Storyline Online</a:t>
            </a:r>
            <a:endParaRPr sz="1800" b="1">
              <a:solidFill>
                <a:schemeClr val="accent3"/>
              </a:solidFill>
              <a:latin typeface="Comfortaa"/>
              <a:ea typeface="Comfortaa"/>
              <a:cs typeface="Comfortaa"/>
              <a:sym typeface="Comfortaa"/>
            </a:endParaRPr>
          </a:p>
          <a:p>
            <a:pPr marL="0" lvl="0" indent="0" algn="l" rtl="0">
              <a:lnSpc>
                <a:spcPct val="100000"/>
              </a:lnSpc>
              <a:spcBef>
                <a:spcPts val="1600"/>
              </a:spcBef>
              <a:spcAft>
                <a:spcPts val="0"/>
              </a:spcAft>
              <a:buNone/>
            </a:pPr>
            <a:r>
              <a:rPr lang="en" sz="1800" b="1">
                <a:solidFill>
                  <a:schemeClr val="accent3"/>
                </a:solidFill>
                <a:latin typeface="Comfortaa"/>
                <a:ea typeface="Comfortaa"/>
                <a:cs typeface="Comfortaa"/>
                <a:sym typeface="Comfortaa"/>
              </a:rPr>
              <a:t>5. ABCYA!					10. National Geographic Kids</a:t>
            </a:r>
            <a:endParaRPr sz="1800" b="1">
              <a:solidFill>
                <a:schemeClr val="accent3"/>
              </a:solidFill>
              <a:latin typeface="Comfortaa"/>
              <a:ea typeface="Comfortaa"/>
              <a:cs typeface="Comfortaa"/>
              <a:sym typeface="Comfortaa"/>
            </a:endParaRPr>
          </a:p>
          <a:p>
            <a:pPr marL="0" lvl="0" indent="0" algn="l" rtl="0">
              <a:lnSpc>
                <a:spcPct val="100000"/>
              </a:lnSpc>
              <a:spcBef>
                <a:spcPts val="1600"/>
              </a:spcBef>
              <a:spcAft>
                <a:spcPts val="0"/>
              </a:spcAft>
              <a:buNone/>
            </a:pPr>
            <a:endParaRPr sz="1400" b="1">
              <a:solidFill>
                <a:srgbClr val="000000"/>
              </a:solidFill>
              <a:latin typeface="Comfortaa"/>
              <a:ea typeface="Comfortaa"/>
              <a:cs typeface="Comfortaa"/>
              <a:sym typeface="Comfortaa"/>
            </a:endParaRPr>
          </a:p>
          <a:p>
            <a:pPr marL="0" lvl="0" indent="0" algn="l" rtl="0">
              <a:lnSpc>
                <a:spcPct val="100000"/>
              </a:lnSpc>
              <a:spcBef>
                <a:spcPts val="1600"/>
              </a:spcBef>
              <a:spcAft>
                <a:spcPts val="0"/>
              </a:spcAft>
              <a:buNone/>
            </a:pPr>
            <a:r>
              <a:rPr lang="en" sz="1100" b="1">
                <a:solidFill>
                  <a:srgbClr val="000000"/>
                </a:solidFill>
                <a:latin typeface="Arial"/>
                <a:ea typeface="Arial"/>
                <a:cs typeface="Arial"/>
                <a:sym typeface="Arial"/>
              </a:rPr>
              <a:t> </a:t>
            </a:r>
            <a:endParaRPr sz="1100" b="1">
              <a:solidFill>
                <a:srgbClr val="000000"/>
              </a:solidFill>
              <a:latin typeface="Arial"/>
              <a:ea typeface="Arial"/>
              <a:cs typeface="Arial"/>
              <a:sym typeface="Arial"/>
            </a:endParaRPr>
          </a:p>
          <a:p>
            <a:pPr marL="0" lvl="0" indent="0" algn="l" rtl="0">
              <a:lnSpc>
                <a:spcPct val="100000"/>
              </a:lnSpc>
              <a:spcBef>
                <a:spcPts val="1600"/>
              </a:spcBef>
              <a:spcAft>
                <a:spcPts val="0"/>
              </a:spcAft>
              <a:buNone/>
            </a:pPr>
            <a:endParaRPr sz="1100" b="1" i="1">
              <a:solidFill>
                <a:srgbClr val="000000"/>
              </a:solidFill>
              <a:latin typeface="Comfortaa"/>
              <a:ea typeface="Comfortaa"/>
              <a:cs typeface="Comfortaa"/>
              <a:sym typeface="Comfortaa"/>
            </a:endParaRPr>
          </a:p>
          <a:p>
            <a:pPr marL="0" lvl="0" indent="0" algn="l" rtl="0">
              <a:spcBef>
                <a:spcPts val="1600"/>
              </a:spcBef>
              <a:spcAft>
                <a:spcPts val="1600"/>
              </a:spcAft>
              <a:buNone/>
            </a:pPr>
            <a:endParaRPr/>
          </a:p>
        </p:txBody>
      </p:sp>
      <p:pic>
        <p:nvPicPr>
          <p:cNvPr id="188" name="Google Shape;188;p26"/>
          <p:cNvPicPr preferRelativeResize="0"/>
          <p:nvPr/>
        </p:nvPicPr>
        <p:blipFill>
          <a:blip r:embed="rId3">
            <a:alphaModFix/>
          </a:blip>
          <a:stretch>
            <a:fillRect/>
          </a:stretch>
        </p:blipFill>
        <p:spPr>
          <a:xfrm>
            <a:off x="8446098" y="4445598"/>
            <a:ext cx="697900" cy="697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a:t>
            </a:r>
            <a:endParaRPr/>
          </a:p>
        </p:txBody>
      </p:sp>
      <p:sp>
        <p:nvSpPr>
          <p:cNvPr id="194" name="Google Shape;194;p2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Students Learn To Read:</a:t>
            </a:r>
            <a:endParaRPr/>
          </a:p>
        </p:txBody>
      </p:sp>
      <p:sp>
        <p:nvSpPr>
          <p:cNvPr id="93" name="Google Shape;93;p14"/>
          <p:cNvSpPr txBox="1">
            <a:spLocks noGrp="1"/>
          </p:cNvSpPr>
          <p:nvPr>
            <p:ph type="body" idx="1"/>
          </p:nvPr>
        </p:nvSpPr>
        <p:spPr>
          <a:xfrm>
            <a:off x="389450" y="2733750"/>
            <a:ext cx="8380200" cy="1606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Once students are able to decode words and read sentences fluently, we emphasize comprehension.</a:t>
            </a:r>
            <a:endParaRPr sz="2400"/>
          </a:p>
        </p:txBody>
      </p:sp>
      <p:sp>
        <p:nvSpPr>
          <p:cNvPr id="94" name="Google Shape;94;p14"/>
          <p:cNvSpPr/>
          <p:nvPr/>
        </p:nvSpPr>
        <p:spPr>
          <a:xfrm>
            <a:off x="0" y="1189989"/>
            <a:ext cx="2214600" cy="669000"/>
          </a:xfrm>
          <a:prstGeom prst="homePlate">
            <a:avLst>
              <a:gd name="adj" fmla="val 50000"/>
            </a:avLst>
          </a:prstGeom>
          <a:solidFill>
            <a:srgbClr val="0856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Naming Letters</a:t>
            </a:r>
            <a:endParaRPr sz="1800">
              <a:solidFill>
                <a:srgbClr val="FFFFFF"/>
              </a:solidFill>
              <a:latin typeface="Roboto"/>
              <a:ea typeface="Roboto"/>
              <a:cs typeface="Roboto"/>
              <a:sym typeface="Roboto"/>
            </a:endParaRPr>
          </a:p>
        </p:txBody>
      </p:sp>
      <p:sp>
        <p:nvSpPr>
          <p:cNvPr id="95" name="Google Shape;95;p14"/>
          <p:cNvSpPr/>
          <p:nvPr/>
        </p:nvSpPr>
        <p:spPr>
          <a:xfrm>
            <a:off x="1838325" y="1189775"/>
            <a:ext cx="2064000" cy="669000"/>
          </a:xfrm>
          <a:prstGeom prst="chevron">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Letter Sounds</a:t>
            </a:r>
            <a:endParaRPr sz="1800">
              <a:solidFill>
                <a:srgbClr val="FFFFFF"/>
              </a:solidFill>
              <a:latin typeface="Roboto"/>
              <a:ea typeface="Roboto"/>
              <a:cs typeface="Roboto"/>
              <a:sym typeface="Roboto"/>
            </a:endParaRPr>
          </a:p>
        </p:txBody>
      </p:sp>
      <p:sp>
        <p:nvSpPr>
          <p:cNvPr id="96" name="Google Shape;96;p14"/>
          <p:cNvSpPr/>
          <p:nvPr/>
        </p:nvSpPr>
        <p:spPr>
          <a:xfrm>
            <a:off x="3516750" y="1189775"/>
            <a:ext cx="2064000" cy="669000"/>
          </a:xfrm>
          <a:prstGeom prst="chevron">
            <a:avLst>
              <a:gd name="adj" fmla="val 50000"/>
            </a:avLst>
          </a:prstGeom>
          <a:solidFill>
            <a:srgbClr val="0B77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Blending Sounds</a:t>
            </a:r>
            <a:endParaRPr sz="1800">
              <a:solidFill>
                <a:srgbClr val="FFFFFF"/>
              </a:solidFill>
              <a:latin typeface="Roboto"/>
              <a:ea typeface="Roboto"/>
              <a:cs typeface="Roboto"/>
              <a:sym typeface="Roboto"/>
            </a:endParaRPr>
          </a:p>
        </p:txBody>
      </p:sp>
      <p:sp>
        <p:nvSpPr>
          <p:cNvPr id="97" name="Google Shape;97;p14"/>
          <p:cNvSpPr/>
          <p:nvPr/>
        </p:nvSpPr>
        <p:spPr>
          <a:xfrm>
            <a:off x="6874025" y="1189775"/>
            <a:ext cx="2064000" cy="669000"/>
          </a:xfrm>
          <a:prstGeom prst="chevron">
            <a:avLst>
              <a:gd name="adj" fmla="val 50000"/>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Reading Sentences</a:t>
            </a:r>
            <a:endParaRPr sz="1800">
              <a:solidFill>
                <a:srgbClr val="FFFFFF"/>
              </a:solidFill>
              <a:latin typeface="Roboto"/>
              <a:ea typeface="Roboto"/>
              <a:cs typeface="Roboto"/>
              <a:sym typeface="Roboto"/>
            </a:endParaRPr>
          </a:p>
        </p:txBody>
      </p:sp>
      <p:sp>
        <p:nvSpPr>
          <p:cNvPr id="98" name="Google Shape;98;p14"/>
          <p:cNvSpPr/>
          <p:nvPr/>
        </p:nvSpPr>
        <p:spPr>
          <a:xfrm>
            <a:off x="5195350" y="1189775"/>
            <a:ext cx="2064000" cy="669000"/>
          </a:xfrm>
          <a:prstGeom prst="chevron">
            <a:avLst>
              <a:gd name="adj" fmla="val 50000"/>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Decoding Words</a:t>
            </a:r>
            <a:endParaRPr sz="1800">
              <a:solidFill>
                <a:srgbClr val="FFFFFF"/>
              </a:solidFill>
              <a:latin typeface="Roboto"/>
              <a:ea typeface="Roboto"/>
              <a:cs typeface="Roboto"/>
              <a:sym typeface="Roboto"/>
            </a:endParaRPr>
          </a:p>
        </p:txBody>
      </p:sp>
      <p:sp>
        <p:nvSpPr>
          <p:cNvPr id="99" name="Google Shape;99;p14"/>
          <p:cNvSpPr txBox="1"/>
          <p:nvPr/>
        </p:nvSpPr>
        <p:spPr>
          <a:xfrm>
            <a:off x="1423525" y="537175"/>
            <a:ext cx="6271500" cy="43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38761D"/>
                </a:solidFill>
                <a:latin typeface="Lato"/>
                <a:ea typeface="Lato"/>
                <a:cs typeface="Lato"/>
                <a:sym typeface="Lato"/>
              </a:rPr>
              <a:t>How Students Learn To Read</a:t>
            </a:r>
            <a:endParaRPr sz="2400" b="1">
              <a:solidFill>
                <a:srgbClr val="38761D"/>
              </a:solidFill>
              <a:latin typeface="Lato"/>
              <a:ea typeface="Lato"/>
              <a:cs typeface="Lato"/>
              <a:sym typeface="Lato"/>
            </a:endParaRPr>
          </a:p>
          <a:p>
            <a:pPr marL="0" lvl="0" indent="0" algn="l" rtl="0">
              <a:spcBef>
                <a:spcPts val="0"/>
              </a:spcBef>
              <a:spcAft>
                <a:spcPts val="0"/>
              </a:spcAft>
              <a:buNone/>
            </a:pPr>
            <a:endParaRPr sz="2400" b="1">
              <a:solidFill>
                <a:srgbClr val="38761D"/>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900FF"/>
                </a:solidFill>
                <a:latin typeface="Comfortaa"/>
                <a:ea typeface="Comfortaa"/>
                <a:cs typeface="Comfortaa"/>
                <a:sym typeface="Comfortaa"/>
              </a:rPr>
              <a:t>LNF (Letter Name Fluency)</a:t>
            </a:r>
            <a:endParaRPr>
              <a:solidFill>
                <a:srgbClr val="9900FF"/>
              </a:solidFill>
              <a:latin typeface="Comfortaa"/>
              <a:ea typeface="Comfortaa"/>
              <a:cs typeface="Comfortaa"/>
              <a:sym typeface="Comfortaa"/>
            </a:endParaRPr>
          </a:p>
          <a:p>
            <a:pPr marL="0" lvl="0" indent="0" algn="l" rtl="0">
              <a:spcBef>
                <a:spcPts val="0"/>
              </a:spcBef>
              <a:spcAft>
                <a:spcPts val="0"/>
              </a:spcAft>
              <a:buNone/>
            </a:pPr>
            <a:endParaRPr/>
          </a:p>
        </p:txBody>
      </p:sp>
      <p:sp>
        <p:nvSpPr>
          <p:cNvPr id="105" name="Google Shape;105;p1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6" name="Google Shape;106;p15"/>
          <p:cNvPicPr preferRelativeResize="0"/>
          <p:nvPr/>
        </p:nvPicPr>
        <p:blipFill>
          <a:blip r:embed="rId3">
            <a:alphaModFix/>
          </a:blip>
          <a:stretch>
            <a:fillRect/>
          </a:stretch>
        </p:blipFill>
        <p:spPr>
          <a:xfrm>
            <a:off x="2676088" y="2078875"/>
            <a:ext cx="3791825" cy="2517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9450" y="1072075"/>
            <a:ext cx="7688700" cy="90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accent3"/>
              </a:solidFill>
              <a:latin typeface="Comfortaa"/>
              <a:ea typeface="Comfortaa"/>
              <a:cs typeface="Comfortaa"/>
              <a:sym typeface="Comfortaa"/>
            </a:endParaRPr>
          </a:p>
          <a:p>
            <a:pPr marL="0" lvl="0" indent="0" algn="l" rtl="0">
              <a:spcBef>
                <a:spcPts val="0"/>
              </a:spcBef>
              <a:spcAft>
                <a:spcPts val="0"/>
              </a:spcAft>
              <a:buNone/>
            </a:pPr>
            <a:r>
              <a:rPr lang="en">
                <a:solidFill>
                  <a:schemeClr val="accent3"/>
                </a:solidFill>
                <a:latin typeface="Comfortaa"/>
                <a:ea typeface="Comfortaa"/>
                <a:cs typeface="Comfortaa"/>
                <a:sym typeface="Comfortaa"/>
              </a:rPr>
              <a:t>PSF (Phoneme Segmentation Fluency)</a:t>
            </a:r>
            <a:endParaRPr>
              <a:solidFill>
                <a:schemeClr val="accent3"/>
              </a:solidFill>
              <a:latin typeface="Comfortaa"/>
              <a:ea typeface="Comfortaa"/>
              <a:cs typeface="Comfortaa"/>
              <a:sym typeface="Comfortaa"/>
            </a:endParaRPr>
          </a:p>
        </p:txBody>
      </p:sp>
      <p:pic>
        <p:nvPicPr>
          <p:cNvPr id="112" name="Google Shape;112;p16"/>
          <p:cNvPicPr preferRelativeResize="0"/>
          <p:nvPr/>
        </p:nvPicPr>
        <p:blipFill>
          <a:blip r:embed="rId3">
            <a:alphaModFix/>
          </a:blip>
          <a:stretch>
            <a:fillRect/>
          </a:stretch>
        </p:blipFill>
        <p:spPr>
          <a:xfrm>
            <a:off x="2740050" y="2078875"/>
            <a:ext cx="3405271" cy="2261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5"/>
                </a:solidFill>
                <a:latin typeface="Comfortaa"/>
                <a:ea typeface="Comfortaa"/>
                <a:cs typeface="Comfortaa"/>
                <a:sym typeface="Comfortaa"/>
              </a:rPr>
              <a:t>NWF (Nonsense Word Fluency)</a:t>
            </a:r>
            <a:endParaRPr>
              <a:solidFill>
                <a:schemeClr val="accent5"/>
              </a:solidFill>
              <a:latin typeface="Comfortaa"/>
              <a:ea typeface="Comfortaa"/>
              <a:cs typeface="Comfortaa"/>
              <a:sym typeface="Comfortaa"/>
            </a:endParaRPr>
          </a:p>
        </p:txBody>
      </p:sp>
      <p:pic>
        <p:nvPicPr>
          <p:cNvPr id="118" name="Google Shape;118;p17"/>
          <p:cNvPicPr preferRelativeResize="0"/>
          <p:nvPr/>
        </p:nvPicPr>
        <p:blipFill>
          <a:blip r:embed="rId3">
            <a:alphaModFix/>
          </a:blip>
          <a:stretch>
            <a:fillRect/>
          </a:stretch>
        </p:blipFill>
        <p:spPr>
          <a:xfrm>
            <a:off x="2470675" y="2078875"/>
            <a:ext cx="4024319" cy="2511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727650" y="7671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Comfortaa"/>
                <a:ea typeface="Comfortaa"/>
                <a:cs typeface="Comfortaa"/>
                <a:sym typeface="Comfortaa"/>
              </a:rPr>
              <a:t>DORF (DIBELS Oral Reading Fluency)</a:t>
            </a:r>
            <a:endParaRPr>
              <a:solidFill>
                <a:schemeClr val="dk1"/>
              </a:solidFill>
              <a:latin typeface="Comfortaa"/>
              <a:ea typeface="Comfortaa"/>
              <a:cs typeface="Comfortaa"/>
              <a:sym typeface="Comfortaa"/>
            </a:endParaRPr>
          </a:p>
        </p:txBody>
      </p:sp>
      <p:pic>
        <p:nvPicPr>
          <p:cNvPr id="124" name="Google Shape;124;p18"/>
          <p:cNvPicPr preferRelativeResize="0"/>
          <p:nvPr/>
        </p:nvPicPr>
        <p:blipFill rotWithShape="1">
          <a:blip r:embed="rId3">
            <a:alphaModFix/>
          </a:blip>
          <a:srcRect l="7014" t="8475" r="7134"/>
          <a:stretch/>
        </p:blipFill>
        <p:spPr>
          <a:xfrm>
            <a:off x="1654700" y="1564600"/>
            <a:ext cx="5424144" cy="3289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727650" y="767100"/>
            <a:ext cx="76887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Comfortaa"/>
                <a:ea typeface="Comfortaa"/>
                <a:cs typeface="Comfortaa"/>
                <a:sym typeface="Comfortaa"/>
              </a:rPr>
              <a:t>TRC (Text Reading Comprehension)</a:t>
            </a:r>
            <a:endParaRPr>
              <a:solidFill>
                <a:schemeClr val="dk1"/>
              </a:solidFill>
              <a:latin typeface="Comfortaa"/>
              <a:ea typeface="Comfortaa"/>
              <a:cs typeface="Comfortaa"/>
              <a:sym typeface="Comfortaa"/>
            </a:endParaRPr>
          </a:p>
        </p:txBody>
      </p:sp>
      <p:pic>
        <p:nvPicPr>
          <p:cNvPr id="130" name="Google Shape;130;p19"/>
          <p:cNvPicPr preferRelativeResize="0"/>
          <p:nvPr/>
        </p:nvPicPr>
        <p:blipFill>
          <a:blip r:embed="rId3">
            <a:alphaModFix/>
          </a:blip>
          <a:stretch>
            <a:fillRect/>
          </a:stretch>
        </p:blipFill>
        <p:spPr>
          <a:xfrm>
            <a:off x="2148600" y="1367275"/>
            <a:ext cx="4715201" cy="35364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727650" y="1157925"/>
            <a:ext cx="76887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Comfortaa"/>
                <a:ea typeface="Comfortaa"/>
                <a:cs typeface="Comfortaa"/>
                <a:sym typeface="Comfortaa"/>
              </a:rPr>
              <a:t>Engaging Your Child in Reading</a:t>
            </a:r>
            <a:endParaRPr>
              <a:solidFill>
                <a:schemeClr val="dk1"/>
              </a:solidFill>
              <a:latin typeface="Comfortaa"/>
              <a:ea typeface="Comfortaa"/>
              <a:cs typeface="Comfortaa"/>
              <a:sym typeface="Comfortaa"/>
            </a:endParaRPr>
          </a:p>
        </p:txBody>
      </p:sp>
      <p:sp>
        <p:nvSpPr>
          <p:cNvPr id="136" name="Google Shape;136;p20"/>
          <p:cNvSpPr txBox="1">
            <a:spLocks noGrp="1"/>
          </p:cNvSpPr>
          <p:nvPr>
            <p:ph type="body" idx="1"/>
          </p:nvPr>
        </p:nvSpPr>
        <p:spPr>
          <a:xfrm>
            <a:off x="729450" y="1693125"/>
            <a:ext cx="7895100" cy="30366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accent5"/>
              </a:buClr>
              <a:buSzPts val="1600"/>
              <a:buFont typeface="Comfortaa"/>
              <a:buChar char="●"/>
            </a:pPr>
            <a:r>
              <a:rPr lang="en" sz="1600">
                <a:solidFill>
                  <a:schemeClr val="accent5"/>
                </a:solidFill>
                <a:latin typeface="Comfortaa"/>
                <a:ea typeface="Comfortaa"/>
                <a:cs typeface="Comfortaa"/>
                <a:sym typeface="Comfortaa"/>
              </a:rPr>
              <a:t>Make reading about the relationship with your child and not about the book.</a:t>
            </a:r>
            <a:endParaRPr sz="1600">
              <a:solidFill>
                <a:schemeClr val="accent5"/>
              </a:solidFill>
              <a:latin typeface="Comfortaa"/>
              <a:ea typeface="Comfortaa"/>
              <a:cs typeface="Comfortaa"/>
              <a:sym typeface="Comfortaa"/>
            </a:endParaRPr>
          </a:p>
          <a:p>
            <a:pPr marL="457200" lvl="0" indent="-330200" algn="l" rtl="0">
              <a:spcBef>
                <a:spcPts val="1000"/>
              </a:spcBef>
              <a:spcAft>
                <a:spcPts val="0"/>
              </a:spcAft>
              <a:buClr>
                <a:schemeClr val="accent5"/>
              </a:buClr>
              <a:buSzPts val="1600"/>
              <a:buFont typeface="Comfortaa"/>
              <a:buChar char="●"/>
            </a:pPr>
            <a:r>
              <a:rPr lang="en" sz="1600">
                <a:solidFill>
                  <a:schemeClr val="accent5"/>
                </a:solidFill>
                <a:latin typeface="Comfortaa"/>
                <a:ea typeface="Comfortaa"/>
                <a:cs typeface="Comfortaa"/>
                <a:sym typeface="Comfortaa"/>
              </a:rPr>
              <a:t>One of the best ways to engage your child in reading is to ensure that they’re reading books of interest to them.</a:t>
            </a:r>
            <a:endParaRPr sz="1600">
              <a:solidFill>
                <a:schemeClr val="accent5"/>
              </a:solidFill>
              <a:latin typeface="Comfortaa"/>
              <a:ea typeface="Comfortaa"/>
              <a:cs typeface="Comfortaa"/>
              <a:sym typeface="Comfortaa"/>
            </a:endParaRPr>
          </a:p>
          <a:p>
            <a:pPr marL="457200" lvl="0" indent="-330200" algn="l" rtl="0">
              <a:spcBef>
                <a:spcPts val="1000"/>
              </a:spcBef>
              <a:spcAft>
                <a:spcPts val="0"/>
              </a:spcAft>
              <a:buClr>
                <a:schemeClr val="accent5"/>
              </a:buClr>
              <a:buSzPts val="1600"/>
              <a:buFont typeface="Comfortaa"/>
              <a:buChar char="●"/>
            </a:pPr>
            <a:r>
              <a:rPr lang="en" sz="1600">
                <a:solidFill>
                  <a:schemeClr val="accent5"/>
                </a:solidFill>
                <a:latin typeface="Comfortaa"/>
                <a:ea typeface="Comfortaa"/>
                <a:cs typeface="Comfortaa"/>
                <a:sym typeface="Comfortaa"/>
              </a:rPr>
              <a:t>It is ok  for students to read about the same topic for an extended period of time. The main focus is to have them excited and engaged in reading.  </a:t>
            </a:r>
            <a:endParaRPr sz="1600">
              <a:solidFill>
                <a:schemeClr val="accent5"/>
              </a:solidFill>
              <a:latin typeface="Comfortaa"/>
              <a:ea typeface="Comfortaa"/>
              <a:cs typeface="Comfortaa"/>
              <a:sym typeface="Comfortaa"/>
            </a:endParaRPr>
          </a:p>
          <a:p>
            <a:pPr marL="457200" lvl="0" indent="-330200" algn="l" rtl="0">
              <a:spcBef>
                <a:spcPts val="1000"/>
              </a:spcBef>
              <a:spcAft>
                <a:spcPts val="0"/>
              </a:spcAft>
              <a:buClr>
                <a:schemeClr val="accent5"/>
              </a:buClr>
              <a:buSzPts val="1600"/>
              <a:buFont typeface="Comfortaa"/>
              <a:buChar char="●"/>
            </a:pPr>
            <a:r>
              <a:rPr lang="en" sz="1600">
                <a:solidFill>
                  <a:schemeClr val="accent5"/>
                </a:solidFill>
                <a:latin typeface="Comfortaa"/>
                <a:ea typeface="Comfortaa"/>
                <a:cs typeface="Comfortaa"/>
                <a:sym typeface="Comfortaa"/>
              </a:rPr>
              <a:t>If it’s something that’s an interest of theirs they’re more likely to read and be engaged in what they’re reading.</a:t>
            </a:r>
            <a:endParaRPr sz="1600">
              <a:solidFill>
                <a:schemeClr val="accent5"/>
              </a:solidFill>
              <a:latin typeface="Comfortaa"/>
              <a:ea typeface="Comfortaa"/>
              <a:cs typeface="Comfortaa"/>
              <a:sym typeface="Comfortaa"/>
            </a:endParaRPr>
          </a:p>
          <a:p>
            <a:pPr marL="0" lvl="0" indent="0" algn="l" rtl="0">
              <a:spcBef>
                <a:spcPts val="1000"/>
              </a:spcBef>
              <a:spcAft>
                <a:spcPts val="1600"/>
              </a:spcAft>
              <a:buNone/>
            </a:pPr>
            <a:endParaRPr sz="1400">
              <a:solidFill>
                <a:schemeClr val="accent5"/>
              </a:solidFill>
              <a:latin typeface="Comfortaa"/>
              <a:ea typeface="Comfortaa"/>
              <a:cs typeface="Comfortaa"/>
              <a:sym typeface="Comforta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729450" y="13571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A Healthy Reading Diet</a:t>
            </a:r>
            <a:endParaRPr u="sng"/>
          </a:p>
        </p:txBody>
      </p:sp>
      <p:sp>
        <p:nvSpPr>
          <p:cNvPr id="142" name="Google Shape;142;p21"/>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Vacation books:</a:t>
            </a:r>
            <a:r>
              <a:rPr lang="en" sz="1800"/>
              <a:t> These are books that may be easy for your child.</a:t>
            </a:r>
            <a:endParaRPr sz="1800"/>
          </a:p>
          <a:p>
            <a:pPr marL="0" lvl="0" indent="0" algn="l" rtl="0">
              <a:spcBef>
                <a:spcPts val="1600"/>
              </a:spcBef>
              <a:spcAft>
                <a:spcPts val="0"/>
              </a:spcAft>
              <a:buNone/>
            </a:pPr>
            <a:r>
              <a:rPr lang="en" sz="1800" b="1">
                <a:solidFill>
                  <a:srgbClr val="3D85C6"/>
                </a:solidFill>
              </a:rPr>
              <a:t>Challenge books:</a:t>
            </a:r>
            <a:r>
              <a:rPr lang="en" sz="1800">
                <a:solidFill>
                  <a:srgbClr val="3D85C6"/>
                </a:solidFill>
              </a:rPr>
              <a:t> </a:t>
            </a:r>
            <a:r>
              <a:rPr lang="en" sz="1800"/>
              <a:t>These are books that are difficult for your child,</a:t>
            </a:r>
            <a:endParaRPr sz="1800"/>
          </a:p>
          <a:p>
            <a:pPr marL="0" lvl="0" indent="0" algn="l" rtl="0">
              <a:spcBef>
                <a:spcPts val="1600"/>
              </a:spcBef>
              <a:spcAft>
                <a:spcPts val="0"/>
              </a:spcAft>
              <a:buNone/>
            </a:pPr>
            <a:r>
              <a:rPr lang="en" sz="1800" b="1">
                <a:solidFill>
                  <a:schemeClr val="accent3"/>
                </a:solidFill>
              </a:rPr>
              <a:t>Just Right books:</a:t>
            </a:r>
            <a:r>
              <a:rPr lang="en" sz="1800" b="1">
                <a:solidFill>
                  <a:srgbClr val="4A86E8"/>
                </a:solidFill>
              </a:rPr>
              <a:t> </a:t>
            </a:r>
            <a:r>
              <a:rPr lang="en" sz="1800"/>
              <a:t>These are books that are on your child’s independent reading level.</a:t>
            </a:r>
            <a:endParaRPr sz="1800"/>
          </a:p>
          <a:p>
            <a:pPr marL="0" lvl="0" indent="0" algn="l" rtl="0">
              <a:spcBef>
                <a:spcPts val="1600"/>
              </a:spcBef>
              <a:spcAft>
                <a:spcPts val="0"/>
              </a:spcAft>
              <a:buNone/>
            </a:pPr>
            <a:r>
              <a:rPr lang="en" sz="1800" b="1" i="1">
                <a:solidFill>
                  <a:srgbClr val="FF0000"/>
                </a:solidFill>
              </a:rPr>
              <a:t>                 </a:t>
            </a:r>
            <a:r>
              <a:rPr lang="en" sz="1800" b="1" i="1">
                <a:solidFill>
                  <a:srgbClr val="9900FF"/>
                </a:solidFill>
              </a:rPr>
              <a:t> It is important that your child has a “balanced reading diet”.</a:t>
            </a:r>
            <a:endParaRPr sz="1800" b="1" i="1">
              <a:solidFill>
                <a:srgbClr val="9900FF"/>
              </a:solidFill>
            </a:endParaRPr>
          </a:p>
          <a:p>
            <a:pPr marL="0" lvl="0" indent="0" algn="l" rtl="0">
              <a:spcBef>
                <a:spcPts val="1600"/>
              </a:spcBef>
              <a:spcAft>
                <a:spcPts val="1600"/>
              </a:spcAft>
              <a:buNone/>
            </a:pPr>
            <a:endParaRPr/>
          </a:p>
        </p:txBody>
      </p:sp>
      <p:pic>
        <p:nvPicPr>
          <p:cNvPr id="143" name="Google Shape;143;p21"/>
          <p:cNvPicPr preferRelativeResize="0"/>
          <p:nvPr/>
        </p:nvPicPr>
        <p:blipFill>
          <a:blip r:embed="rId3">
            <a:alphaModFix/>
          </a:blip>
          <a:stretch>
            <a:fillRect/>
          </a:stretch>
        </p:blipFill>
        <p:spPr>
          <a:xfrm>
            <a:off x="5280325" y="473200"/>
            <a:ext cx="2890275" cy="1734175"/>
          </a:xfrm>
          <a:prstGeom prst="rect">
            <a:avLst/>
          </a:prstGeom>
          <a:noFill/>
          <a:ln>
            <a:noFill/>
          </a:ln>
        </p:spPr>
      </p:pic>
      <p:sp>
        <p:nvSpPr>
          <p:cNvPr id="144" name="Google Shape;144;p21"/>
          <p:cNvSpPr txBox="1"/>
          <p:nvPr/>
        </p:nvSpPr>
        <p:spPr>
          <a:xfrm>
            <a:off x="4572000" y="956050"/>
            <a:ext cx="1013400" cy="40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accent1"/>
                </a:solidFill>
              </a:rPr>
              <a:t>Vacation</a:t>
            </a:r>
            <a:endParaRPr b="1">
              <a:solidFill>
                <a:schemeClr val="accent1"/>
              </a:solidFill>
            </a:endParaRPr>
          </a:p>
        </p:txBody>
      </p:sp>
      <p:sp>
        <p:nvSpPr>
          <p:cNvPr id="145" name="Google Shape;145;p21"/>
          <p:cNvSpPr/>
          <p:nvPr/>
        </p:nvSpPr>
        <p:spPr>
          <a:xfrm>
            <a:off x="5477000" y="1068100"/>
            <a:ext cx="474600" cy="177000"/>
          </a:xfrm>
          <a:prstGeom prst="rightArrow">
            <a:avLst>
              <a:gd name="adj1" fmla="val 50000"/>
              <a:gd name="adj2" fmla="val 50000"/>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1"/>
          <p:cNvSpPr txBox="1"/>
          <p:nvPr/>
        </p:nvSpPr>
        <p:spPr>
          <a:xfrm>
            <a:off x="8003875" y="990025"/>
            <a:ext cx="1077600" cy="18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D85C6"/>
                </a:solidFill>
              </a:rPr>
              <a:t>Challenge</a:t>
            </a:r>
            <a:endParaRPr b="1">
              <a:solidFill>
                <a:srgbClr val="3D85C6"/>
              </a:solidFill>
            </a:endParaRPr>
          </a:p>
        </p:txBody>
      </p:sp>
      <p:sp>
        <p:nvSpPr>
          <p:cNvPr id="147" name="Google Shape;147;p21"/>
          <p:cNvSpPr/>
          <p:nvPr/>
        </p:nvSpPr>
        <p:spPr>
          <a:xfrm>
            <a:off x="7529275" y="1068100"/>
            <a:ext cx="474600" cy="177000"/>
          </a:xfrm>
          <a:prstGeom prst="leftArrow">
            <a:avLst>
              <a:gd name="adj1" fmla="val 50000"/>
              <a:gd name="adj2"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1"/>
          <p:cNvSpPr txBox="1"/>
          <p:nvPr/>
        </p:nvSpPr>
        <p:spPr>
          <a:xfrm>
            <a:off x="7631875" y="2078875"/>
            <a:ext cx="1205700" cy="29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accent3"/>
                </a:solidFill>
              </a:rPr>
              <a:t>Just Right</a:t>
            </a:r>
            <a:endParaRPr b="1">
              <a:solidFill>
                <a:schemeClr val="accent3"/>
              </a:solidFill>
            </a:endParaRPr>
          </a:p>
        </p:txBody>
      </p:sp>
      <p:sp>
        <p:nvSpPr>
          <p:cNvPr id="149" name="Google Shape;149;p21"/>
          <p:cNvSpPr/>
          <p:nvPr/>
        </p:nvSpPr>
        <p:spPr>
          <a:xfrm rot="-5402964">
            <a:off x="7309236" y="1917849"/>
            <a:ext cx="348000" cy="297000"/>
          </a:xfrm>
          <a:prstGeom prst="bentUpArrow">
            <a:avLst>
              <a:gd name="adj1" fmla="val 25000"/>
              <a:gd name="adj2" fmla="val 25000"/>
              <a:gd name="adj3" fmla="val 2500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529</Words>
  <Application>Microsoft Office PowerPoint</Application>
  <PresentationFormat>On-screen Show (16:9)</PresentationFormat>
  <Paragraphs>74</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Playfair Display</vt:lpstr>
      <vt:lpstr>Arial</vt:lpstr>
      <vt:lpstr>Comfortaa</vt:lpstr>
      <vt:lpstr>Roboto</vt:lpstr>
      <vt:lpstr>Raleway</vt:lpstr>
      <vt:lpstr>Lato</vt:lpstr>
      <vt:lpstr>Streamline</vt:lpstr>
      <vt:lpstr>Alston Ridge Literacy Night    First Grade Team September 26, 2019</vt:lpstr>
      <vt:lpstr>How Students Learn To Read:</vt:lpstr>
      <vt:lpstr>LNF (Letter Name Fluency) </vt:lpstr>
      <vt:lpstr> PSF (Phoneme Segmentation Fluency)</vt:lpstr>
      <vt:lpstr>NWF (Nonsense Word Fluency)</vt:lpstr>
      <vt:lpstr>DORF (DIBELS Oral Reading Fluency)</vt:lpstr>
      <vt:lpstr>TRC (Text Reading Comprehension)</vt:lpstr>
      <vt:lpstr>Engaging Your Child in Reading</vt:lpstr>
      <vt:lpstr>A Healthy Reading Diet</vt:lpstr>
      <vt:lpstr>PowerPoint Presentation</vt:lpstr>
      <vt:lpstr>Helping Your Child with Comprehension</vt:lpstr>
      <vt:lpstr>Questions to  Ask During Reading:</vt:lpstr>
      <vt:lpstr>A Little About Rereading….</vt:lpstr>
      <vt:lpstr>Online Literature Resources (See handout)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Alston Ridge Literacy Night    First Grade Team September 26, 2019</dc:title>
  <dc:creator>Kimberly Mallard</dc:creator>
  <cp:lastModifiedBy>Kimberly Mallard</cp:lastModifiedBy>
  <cp:revision>1</cp:revision>
  <dcterms:modified xsi:type="dcterms:W3CDTF">2019-10-03T19:26:18Z</dcterms:modified>
</cp:coreProperties>
</file>