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3" r:id="rId3"/>
    <p:sldId id="306" r:id="rId4"/>
    <p:sldId id="297" r:id="rId5"/>
    <p:sldId id="302" r:id="rId6"/>
    <p:sldId id="303" r:id="rId7"/>
    <p:sldId id="296" r:id="rId8"/>
    <p:sldId id="298" r:id="rId9"/>
    <p:sldId id="299" r:id="rId10"/>
    <p:sldId id="300" r:id="rId11"/>
    <p:sldId id="301" r:id="rId12"/>
    <p:sldId id="304" r:id="rId13"/>
    <p:sldId id="305" r:id="rId14"/>
    <p:sldId id="2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D5E3D9-AEF3-49E7-A387-D56E7456F3B7}" type="datetimeFigureOut">
              <a:rPr lang="en-US" smtClean="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ED8C0-A635-4FD0-9DD2-77090A35B89D}" type="slidenum">
              <a:rPr lang="en-US" smtClean="0"/>
              <a:t>‹#›</a:t>
            </a:fld>
            <a:endParaRPr lang="en-US" dirty="0"/>
          </a:p>
        </p:txBody>
      </p:sp>
    </p:spTree>
    <p:extLst>
      <p:ext uri="{BB962C8B-B14F-4D97-AF65-F5344CB8AC3E}">
        <p14:creationId xmlns:p14="http://schemas.microsoft.com/office/powerpoint/2010/main" val="361126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D5E3D9-AEF3-49E7-A387-D56E7456F3B7}" type="datetimeFigureOut">
              <a:rPr lang="en-US" smtClean="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ED8C0-A635-4FD0-9DD2-77090A35B89D}" type="slidenum">
              <a:rPr lang="en-US" smtClean="0"/>
              <a:t>‹#›</a:t>
            </a:fld>
            <a:endParaRPr lang="en-US" dirty="0"/>
          </a:p>
        </p:txBody>
      </p:sp>
    </p:spTree>
    <p:extLst>
      <p:ext uri="{BB962C8B-B14F-4D97-AF65-F5344CB8AC3E}">
        <p14:creationId xmlns:p14="http://schemas.microsoft.com/office/powerpoint/2010/main" val="88620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D5E3D9-AEF3-49E7-A387-D56E7456F3B7}" type="datetimeFigureOut">
              <a:rPr lang="en-US" smtClean="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ED8C0-A635-4FD0-9DD2-77090A35B89D}"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7334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D5E3D9-AEF3-49E7-A387-D56E7456F3B7}" type="datetimeFigureOut">
              <a:rPr lang="en-US" smtClean="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ED8C0-A635-4FD0-9DD2-77090A35B89D}" type="slidenum">
              <a:rPr lang="en-US" smtClean="0"/>
              <a:t>‹#›</a:t>
            </a:fld>
            <a:endParaRPr lang="en-US" dirty="0"/>
          </a:p>
        </p:txBody>
      </p:sp>
    </p:spTree>
    <p:extLst>
      <p:ext uri="{BB962C8B-B14F-4D97-AF65-F5344CB8AC3E}">
        <p14:creationId xmlns:p14="http://schemas.microsoft.com/office/powerpoint/2010/main" val="2479711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D5E3D9-AEF3-49E7-A387-D56E7456F3B7}" type="datetimeFigureOut">
              <a:rPr lang="en-US" smtClean="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ED8C0-A635-4FD0-9DD2-77090A35B89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12047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D5E3D9-AEF3-49E7-A387-D56E7456F3B7}" type="datetimeFigureOut">
              <a:rPr lang="en-US" smtClean="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ED8C0-A635-4FD0-9DD2-77090A35B89D}" type="slidenum">
              <a:rPr lang="en-US" smtClean="0"/>
              <a:t>‹#›</a:t>
            </a:fld>
            <a:endParaRPr lang="en-US" dirty="0"/>
          </a:p>
        </p:txBody>
      </p:sp>
    </p:spTree>
    <p:extLst>
      <p:ext uri="{BB962C8B-B14F-4D97-AF65-F5344CB8AC3E}">
        <p14:creationId xmlns:p14="http://schemas.microsoft.com/office/powerpoint/2010/main" val="391665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D5E3D9-AEF3-49E7-A387-D56E7456F3B7}" type="datetimeFigureOut">
              <a:rPr lang="en-US" smtClean="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ED8C0-A635-4FD0-9DD2-77090A35B89D}" type="slidenum">
              <a:rPr lang="en-US" smtClean="0"/>
              <a:t>‹#›</a:t>
            </a:fld>
            <a:endParaRPr lang="en-US" dirty="0"/>
          </a:p>
        </p:txBody>
      </p:sp>
    </p:spTree>
    <p:extLst>
      <p:ext uri="{BB962C8B-B14F-4D97-AF65-F5344CB8AC3E}">
        <p14:creationId xmlns:p14="http://schemas.microsoft.com/office/powerpoint/2010/main" val="2640215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D5E3D9-AEF3-49E7-A387-D56E7456F3B7}" type="datetimeFigureOut">
              <a:rPr lang="en-US" smtClean="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ED8C0-A635-4FD0-9DD2-77090A35B89D}" type="slidenum">
              <a:rPr lang="en-US" smtClean="0"/>
              <a:t>‹#›</a:t>
            </a:fld>
            <a:endParaRPr lang="en-US" dirty="0"/>
          </a:p>
        </p:txBody>
      </p:sp>
    </p:spTree>
    <p:extLst>
      <p:ext uri="{BB962C8B-B14F-4D97-AF65-F5344CB8AC3E}">
        <p14:creationId xmlns:p14="http://schemas.microsoft.com/office/powerpoint/2010/main" val="197625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D5E3D9-AEF3-49E7-A387-D56E7456F3B7}" type="datetimeFigureOut">
              <a:rPr lang="en-US" smtClean="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ED8C0-A635-4FD0-9DD2-77090A35B89D}" type="slidenum">
              <a:rPr lang="en-US" smtClean="0"/>
              <a:t>‹#›</a:t>
            </a:fld>
            <a:endParaRPr lang="en-US" dirty="0"/>
          </a:p>
        </p:txBody>
      </p:sp>
    </p:spTree>
    <p:extLst>
      <p:ext uri="{BB962C8B-B14F-4D97-AF65-F5344CB8AC3E}">
        <p14:creationId xmlns:p14="http://schemas.microsoft.com/office/powerpoint/2010/main" val="2688359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D5E3D9-AEF3-49E7-A387-D56E7456F3B7}" type="datetimeFigureOut">
              <a:rPr lang="en-US" smtClean="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ED8C0-A635-4FD0-9DD2-77090A35B89D}" type="slidenum">
              <a:rPr lang="en-US" smtClean="0"/>
              <a:t>‹#›</a:t>
            </a:fld>
            <a:endParaRPr lang="en-US" dirty="0"/>
          </a:p>
        </p:txBody>
      </p:sp>
    </p:spTree>
    <p:extLst>
      <p:ext uri="{BB962C8B-B14F-4D97-AF65-F5344CB8AC3E}">
        <p14:creationId xmlns:p14="http://schemas.microsoft.com/office/powerpoint/2010/main" val="1367373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D5E3D9-AEF3-49E7-A387-D56E7456F3B7}" type="datetimeFigureOut">
              <a:rPr lang="en-US" smtClean="0"/>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3ED8C0-A635-4FD0-9DD2-77090A35B89D}" type="slidenum">
              <a:rPr lang="en-US" smtClean="0"/>
              <a:t>‹#›</a:t>
            </a:fld>
            <a:endParaRPr lang="en-US" dirty="0"/>
          </a:p>
        </p:txBody>
      </p:sp>
    </p:spTree>
    <p:extLst>
      <p:ext uri="{BB962C8B-B14F-4D97-AF65-F5344CB8AC3E}">
        <p14:creationId xmlns:p14="http://schemas.microsoft.com/office/powerpoint/2010/main" val="339035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D5E3D9-AEF3-49E7-A387-D56E7456F3B7}" type="datetimeFigureOut">
              <a:rPr lang="en-US" smtClean="0"/>
              <a:t>10/21/2019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3ED8C0-A635-4FD0-9DD2-77090A35B89D}" type="slidenum">
              <a:rPr lang="en-US" smtClean="0"/>
              <a:t>‹#›</a:t>
            </a:fld>
            <a:endParaRPr lang="en-US" dirty="0"/>
          </a:p>
        </p:txBody>
      </p:sp>
    </p:spTree>
    <p:extLst>
      <p:ext uri="{BB962C8B-B14F-4D97-AF65-F5344CB8AC3E}">
        <p14:creationId xmlns:p14="http://schemas.microsoft.com/office/powerpoint/2010/main" val="227572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D5E3D9-AEF3-49E7-A387-D56E7456F3B7}" type="datetimeFigureOut">
              <a:rPr lang="en-US" smtClean="0"/>
              <a:t>10/21/2019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3ED8C0-A635-4FD0-9DD2-77090A35B89D}" type="slidenum">
              <a:rPr lang="en-US" smtClean="0"/>
              <a:t>‹#›</a:t>
            </a:fld>
            <a:endParaRPr lang="en-US" dirty="0"/>
          </a:p>
        </p:txBody>
      </p:sp>
    </p:spTree>
    <p:extLst>
      <p:ext uri="{BB962C8B-B14F-4D97-AF65-F5344CB8AC3E}">
        <p14:creationId xmlns:p14="http://schemas.microsoft.com/office/powerpoint/2010/main" val="277083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5E3D9-AEF3-49E7-A387-D56E7456F3B7}" type="datetimeFigureOut">
              <a:rPr lang="en-US" smtClean="0"/>
              <a:t>10/21/2019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3ED8C0-A635-4FD0-9DD2-77090A35B89D}" type="slidenum">
              <a:rPr lang="en-US" smtClean="0"/>
              <a:t>‹#›</a:t>
            </a:fld>
            <a:endParaRPr lang="en-US" dirty="0"/>
          </a:p>
        </p:txBody>
      </p:sp>
    </p:spTree>
    <p:extLst>
      <p:ext uri="{BB962C8B-B14F-4D97-AF65-F5344CB8AC3E}">
        <p14:creationId xmlns:p14="http://schemas.microsoft.com/office/powerpoint/2010/main" val="2806979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D5E3D9-AEF3-49E7-A387-D56E7456F3B7}" type="datetimeFigureOut">
              <a:rPr lang="en-US" smtClean="0"/>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3ED8C0-A635-4FD0-9DD2-77090A35B89D}" type="slidenum">
              <a:rPr lang="en-US" smtClean="0"/>
              <a:t>‹#›</a:t>
            </a:fld>
            <a:endParaRPr lang="en-US" dirty="0"/>
          </a:p>
        </p:txBody>
      </p:sp>
    </p:spTree>
    <p:extLst>
      <p:ext uri="{BB962C8B-B14F-4D97-AF65-F5344CB8AC3E}">
        <p14:creationId xmlns:p14="http://schemas.microsoft.com/office/powerpoint/2010/main" val="4241756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D5E3D9-AEF3-49E7-A387-D56E7456F3B7}" type="datetimeFigureOut">
              <a:rPr lang="en-US" smtClean="0"/>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3ED8C0-A635-4FD0-9DD2-77090A35B89D}" type="slidenum">
              <a:rPr lang="en-US" smtClean="0"/>
              <a:t>‹#›</a:t>
            </a:fld>
            <a:endParaRPr lang="en-US" dirty="0"/>
          </a:p>
        </p:txBody>
      </p:sp>
    </p:spTree>
    <p:extLst>
      <p:ext uri="{BB962C8B-B14F-4D97-AF65-F5344CB8AC3E}">
        <p14:creationId xmlns:p14="http://schemas.microsoft.com/office/powerpoint/2010/main" val="4283473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D5E3D9-AEF3-49E7-A387-D56E7456F3B7}" type="datetimeFigureOut">
              <a:rPr lang="en-US" smtClean="0"/>
              <a:t>10/21/2019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93ED8C0-A635-4FD0-9DD2-77090A35B89D}" type="slidenum">
              <a:rPr lang="en-US" smtClean="0"/>
              <a:t>‹#›</a:t>
            </a:fld>
            <a:endParaRPr lang="en-US" dirty="0"/>
          </a:p>
        </p:txBody>
      </p:sp>
    </p:spTree>
    <p:extLst>
      <p:ext uri="{BB962C8B-B14F-4D97-AF65-F5344CB8AC3E}">
        <p14:creationId xmlns:p14="http://schemas.microsoft.com/office/powerpoint/2010/main" val="2361639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mallard@wcpss.net"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msmallardsclass.weebly.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consciousdiscipline.com/free-resources/shuber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kmallard@wcpss.net"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6671" y="4250028"/>
            <a:ext cx="3018775" cy="2211687"/>
          </a:xfrm>
          <a:prstGeom prst="rect">
            <a:avLst/>
          </a:prstGeom>
        </p:spPr>
      </p:pic>
      <p:sp>
        <p:nvSpPr>
          <p:cNvPr id="2" name="Title 1"/>
          <p:cNvSpPr>
            <a:spLocks noGrp="1"/>
          </p:cNvSpPr>
          <p:nvPr>
            <p:ph type="ctrTitle"/>
          </p:nvPr>
        </p:nvSpPr>
        <p:spPr>
          <a:xfrm>
            <a:off x="1068946" y="0"/>
            <a:ext cx="9710671" cy="1646302"/>
          </a:xfrm>
        </p:spPr>
        <p:txBody>
          <a:bodyPr/>
          <a:lstStyle/>
          <a:p>
            <a:r>
              <a:rPr lang="en-US" dirty="0">
                <a:solidFill>
                  <a:srgbClr val="0070C0"/>
                </a:solidFill>
              </a:rPr>
              <a:t>Welcome to Curriculum Night</a:t>
            </a:r>
          </a:p>
        </p:txBody>
      </p:sp>
      <p:sp>
        <p:nvSpPr>
          <p:cNvPr id="3" name="Subtitle 2"/>
          <p:cNvSpPr>
            <a:spLocks noGrp="1"/>
          </p:cNvSpPr>
          <p:nvPr>
            <p:ph type="subTitle" idx="1"/>
          </p:nvPr>
        </p:nvSpPr>
        <p:spPr>
          <a:xfrm>
            <a:off x="2040813" y="1796879"/>
            <a:ext cx="7766936" cy="2053904"/>
          </a:xfrm>
        </p:spPr>
        <p:txBody>
          <a:bodyPr>
            <a:noAutofit/>
          </a:bodyPr>
          <a:lstStyle/>
          <a:p>
            <a:pPr algn="ctr"/>
            <a:r>
              <a:rPr lang="en-US" sz="3600" dirty="0">
                <a:solidFill>
                  <a:schemeClr val="accent1"/>
                </a:solidFill>
              </a:rPr>
              <a:t>Alston Ridge Elementary School</a:t>
            </a:r>
          </a:p>
          <a:p>
            <a:pPr algn="ctr"/>
            <a:r>
              <a:rPr lang="en-US" sz="3600" dirty="0">
                <a:solidFill>
                  <a:schemeClr val="accent1"/>
                </a:solidFill>
              </a:rPr>
              <a:t>Kimberly Mallard</a:t>
            </a:r>
          </a:p>
          <a:p>
            <a:pPr algn="ctr"/>
            <a:r>
              <a:rPr lang="en-US" sz="3600" dirty="0">
                <a:solidFill>
                  <a:schemeClr val="accent1"/>
                </a:solidFill>
                <a:hlinkClick r:id="rId3"/>
              </a:rPr>
              <a:t>kmallard@wcpss.net</a:t>
            </a:r>
            <a:endParaRPr lang="en-US" sz="3600" dirty="0">
              <a:solidFill>
                <a:schemeClr val="accent1"/>
              </a:solidFill>
            </a:endParaRPr>
          </a:p>
          <a:p>
            <a:pPr algn="ctr"/>
            <a:r>
              <a:rPr lang="en-US" sz="3600" dirty="0">
                <a:solidFill>
                  <a:schemeClr val="accent1"/>
                </a:solidFill>
              </a:rPr>
              <a:t>Website: </a:t>
            </a:r>
            <a:r>
              <a:rPr lang="en-US" sz="3600" dirty="0">
                <a:hlinkClick r:id="rId4"/>
              </a:rPr>
              <a:t>http://msmallardsclass.weebly.com</a:t>
            </a:r>
            <a:endParaRPr lang="en-US" sz="3600" dirty="0">
              <a:solidFill>
                <a:schemeClr val="accent1"/>
              </a:solidFill>
            </a:endParaRPr>
          </a:p>
          <a:p>
            <a:pPr algn="ctr"/>
            <a:r>
              <a:rPr lang="en-US" sz="3600" dirty="0">
                <a:solidFill>
                  <a:schemeClr val="accent1"/>
                </a:solidFill>
              </a:rPr>
              <a:t>Teacher Assistant: Karla Welch</a:t>
            </a:r>
          </a:p>
        </p:txBody>
      </p:sp>
    </p:spTree>
    <p:extLst>
      <p:ext uri="{BB962C8B-B14F-4D97-AF65-F5344CB8AC3E}">
        <p14:creationId xmlns:p14="http://schemas.microsoft.com/office/powerpoint/2010/main" val="129595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9FD90D9-0777-4927-90C9-E837E6773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able, indoor, cake, sitting&#10;&#10;Description automatically generated">
            <a:extLst>
              <a:ext uri="{FF2B5EF4-FFF2-40B4-BE49-F238E27FC236}">
                <a16:creationId xmlns:a16="http://schemas.microsoft.com/office/drawing/2014/main" id="{AAAE61FB-B9F5-435F-9AAA-CAF7602219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45066" y="1014311"/>
            <a:ext cx="3217333" cy="2412999"/>
          </a:xfrm>
          <a:prstGeom prst="rect">
            <a:avLst/>
          </a:prstGeom>
        </p:spPr>
      </p:pic>
      <p:pic>
        <p:nvPicPr>
          <p:cNvPr id="7" name="Picture 6" descr="A picture containing person, indoor, child, wall&#10;&#10;Description automatically generated">
            <a:extLst>
              <a:ext uri="{FF2B5EF4-FFF2-40B4-BE49-F238E27FC236}">
                <a16:creationId xmlns:a16="http://schemas.microsoft.com/office/drawing/2014/main" id="{1BC3ECD0-FD6B-46DF-87A0-422654AE6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841" y="637831"/>
            <a:ext cx="3291389" cy="3217333"/>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1224A40-54CE-4ED9-A5E1-4856C97841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224136" y="1039997"/>
            <a:ext cx="3217333" cy="2412999"/>
          </a:xfrm>
          <a:prstGeom prst="rect">
            <a:avLst/>
          </a:prstGeom>
        </p:spPr>
      </p:pic>
      <p:sp>
        <p:nvSpPr>
          <p:cNvPr id="16" name="Parallelogram 15">
            <a:extLst>
              <a:ext uri="{FF2B5EF4-FFF2-40B4-BE49-F238E27FC236}">
                <a16:creationId xmlns:a16="http://schemas.microsoft.com/office/drawing/2014/main" id="{F92D073F-0FE7-41B7-ADCD-5CE16DEEE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062" y="4181364"/>
            <a:ext cx="11519876" cy="2177879"/>
          </a:xfrm>
          <a:prstGeom prst="parallelogram">
            <a:avLst>
              <a:gd name="adj" fmla="val 29000"/>
            </a:avLst>
          </a:prstGeom>
          <a:solidFill>
            <a:schemeClr val="tx1">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86338" y="4441621"/>
            <a:ext cx="4626707" cy="1562517"/>
          </a:xfrm>
        </p:spPr>
        <p:txBody>
          <a:bodyPr anchor="ctr">
            <a:normAutofit/>
          </a:bodyPr>
          <a:lstStyle/>
          <a:p>
            <a:r>
              <a:rPr lang="fr-CA" sz="3200" b="1">
                <a:latin typeface="Footlight MT Light" panose="0204060206030A020304" pitchFamily="18" charset="0"/>
              </a:rPr>
              <a:t>Project Approach</a:t>
            </a:r>
            <a:endParaRPr lang="en-US" sz="3200">
              <a:latin typeface="Footlight MT Light" panose="0204060206030A020304" pitchFamily="18" charset="0"/>
            </a:endParaRPr>
          </a:p>
        </p:txBody>
      </p:sp>
      <p:sp>
        <p:nvSpPr>
          <p:cNvPr id="3" name="Content Placeholder 2"/>
          <p:cNvSpPr>
            <a:spLocks noGrp="1"/>
          </p:cNvSpPr>
          <p:nvPr>
            <p:ph idx="1"/>
          </p:nvPr>
        </p:nvSpPr>
        <p:spPr>
          <a:xfrm>
            <a:off x="5945402" y="4441621"/>
            <a:ext cx="5082106" cy="1599741"/>
          </a:xfrm>
        </p:spPr>
        <p:txBody>
          <a:bodyPr anchor="ctr">
            <a:normAutofit fontScale="92500" lnSpcReduction="20000"/>
          </a:bodyPr>
          <a:lstStyle/>
          <a:p>
            <a:pPr lvl="1"/>
            <a:r>
              <a:rPr lang="en-US" sz="2400" dirty="0">
                <a:solidFill>
                  <a:schemeClr val="bg1"/>
                </a:solidFill>
                <a:latin typeface="Footlight MT Light" panose="0204060206030A020304" pitchFamily="18" charset="0"/>
              </a:rPr>
              <a:t>Phase 3:  Sharing what we learn with others</a:t>
            </a:r>
          </a:p>
          <a:p>
            <a:pPr lvl="2"/>
            <a:r>
              <a:rPr lang="en-US" sz="2000" dirty="0">
                <a:solidFill>
                  <a:schemeClr val="bg1"/>
                </a:solidFill>
                <a:latin typeface="Footlight MT Light" panose="0204060206030A020304" pitchFamily="18" charset="0"/>
              </a:rPr>
              <a:t>Use our research to create a final culminating project to present to one or more audiences</a:t>
            </a:r>
            <a:endParaRPr lang="en-US" dirty="0">
              <a:solidFill>
                <a:schemeClr val="bg1"/>
              </a:solidFill>
              <a:latin typeface="Footlight MT Light" panose="0204060206030A020304" pitchFamily="18" charset="0"/>
            </a:endParaRPr>
          </a:p>
        </p:txBody>
      </p:sp>
    </p:spTree>
    <p:extLst>
      <p:ext uri="{BB962C8B-B14F-4D97-AF65-F5344CB8AC3E}">
        <p14:creationId xmlns:p14="http://schemas.microsoft.com/office/powerpoint/2010/main" val="1633323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844" y="248992"/>
            <a:ext cx="8596668" cy="1320800"/>
          </a:xfrm>
        </p:spPr>
        <p:txBody>
          <a:bodyPr>
            <a:normAutofit/>
          </a:bodyPr>
          <a:lstStyle/>
          <a:p>
            <a:pPr algn="ctr"/>
            <a:r>
              <a:rPr lang="fr-CA" sz="4400" b="1" dirty="0">
                <a:solidFill>
                  <a:srgbClr val="0070C0"/>
                </a:solidFill>
                <a:latin typeface="Footlight MT Light" panose="0204060206030A020304" pitchFamily="18" charset="0"/>
              </a:rPr>
              <a:t>Project Approach</a:t>
            </a:r>
            <a:endParaRPr lang="en-US" sz="4400" dirty="0">
              <a:latin typeface="Footlight MT Light" panose="0204060206030A020304" pitchFamily="18" charset="0"/>
            </a:endParaRPr>
          </a:p>
        </p:txBody>
      </p:sp>
      <p:sp>
        <p:nvSpPr>
          <p:cNvPr id="3" name="Content Placeholder 2"/>
          <p:cNvSpPr>
            <a:spLocks noGrp="1"/>
          </p:cNvSpPr>
          <p:nvPr>
            <p:ph idx="1"/>
          </p:nvPr>
        </p:nvSpPr>
        <p:spPr>
          <a:xfrm>
            <a:off x="612192" y="1424018"/>
            <a:ext cx="9548492" cy="4405745"/>
          </a:xfrm>
        </p:spPr>
        <p:txBody>
          <a:bodyPr>
            <a:noAutofit/>
          </a:bodyPr>
          <a:lstStyle/>
          <a:p>
            <a:pPr lvl="1"/>
            <a:r>
              <a:rPr lang="en-US" sz="4000" dirty="0">
                <a:latin typeface="Footlight MT Light" panose="0204060206030A020304" pitchFamily="18" charset="0"/>
              </a:rPr>
              <a:t>How can you help?</a:t>
            </a:r>
          </a:p>
          <a:p>
            <a:pPr lvl="2"/>
            <a:r>
              <a:rPr lang="en-US" sz="3000" dirty="0">
                <a:latin typeface="Footlight MT Light" panose="0204060206030A020304" pitchFamily="18" charset="0"/>
              </a:rPr>
              <a:t>Useful junk</a:t>
            </a:r>
          </a:p>
          <a:p>
            <a:pPr lvl="2"/>
            <a:r>
              <a:rPr lang="en-US" sz="3000" dirty="0">
                <a:latin typeface="Footlight MT Light" panose="0204060206030A020304" pitchFamily="18" charset="0"/>
              </a:rPr>
              <a:t>Model magic</a:t>
            </a:r>
          </a:p>
          <a:p>
            <a:pPr lvl="2"/>
            <a:r>
              <a:rPr lang="en-US" sz="3000" dirty="0">
                <a:latin typeface="Footlight MT Light" panose="0204060206030A020304" pitchFamily="18" charset="0"/>
              </a:rPr>
              <a:t>Connect us with guest experts or field experiences</a:t>
            </a:r>
          </a:p>
          <a:p>
            <a:pPr lvl="3"/>
            <a:r>
              <a:rPr lang="en-US" sz="2800" dirty="0">
                <a:latin typeface="Footlight MT Light" panose="0204060206030A020304" pitchFamily="18" charset="0"/>
              </a:rPr>
              <a:t>Our first project:  Rocks!</a:t>
            </a:r>
          </a:p>
          <a:p>
            <a:pPr lvl="4"/>
            <a:r>
              <a:rPr lang="en-US" sz="2800" dirty="0">
                <a:latin typeface="Footlight MT Light" panose="0204060206030A020304" pitchFamily="18" charset="0"/>
              </a:rPr>
              <a:t>Think about:  types of rocks, how rocks are formed, fossils, volcanoes, gemstones, etc.</a:t>
            </a:r>
          </a:p>
          <a:p>
            <a:pPr lvl="4"/>
            <a:r>
              <a:rPr lang="en-US" sz="2800" dirty="0">
                <a:latin typeface="Footlight MT Light" panose="0204060206030A020304" pitchFamily="18" charset="0"/>
              </a:rPr>
              <a:t>You only have to know more than a first grader knows!</a:t>
            </a:r>
          </a:p>
          <a:p>
            <a:pPr marL="914400" lvl="2" indent="0">
              <a:buNone/>
            </a:pPr>
            <a:endParaRPr lang="en-US" dirty="0">
              <a:latin typeface="Footlight MT Light" panose="0204060206030A020304" pitchFamily="18" charset="0"/>
            </a:endParaRPr>
          </a:p>
          <a:p>
            <a:pPr marL="457200" lvl="1" indent="0">
              <a:buNone/>
            </a:pPr>
            <a:endParaRPr lang="en-US" sz="1800" dirty="0">
              <a:latin typeface="Footlight MT Light" panose="0204060206030A020304" pitchFamily="18" charset="0"/>
            </a:endParaRPr>
          </a:p>
          <a:p>
            <a:pPr marL="457200" lvl="1" indent="0">
              <a:buNone/>
            </a:pPr>
            <a:endParaRPr lang="en-US" sz="1800" dirty="0">
              <a:latin typeface="Footlight MT Light" panose="0204060206030A020304" pitchFamily="18" charset="0"/>
            </a:endParaRPr>
          </a:p>
          <a:p>
            <a:pPr marL="457200" lvl="1" indent="0">
              <a:buNone/>
            </a:pPr>
            <a:endParaRPr lang="en-US" sz="3200" dirty="0">
              <a:latin typeface="Footlight MT Light" panose="0204060206030A020304" pitchFamily="18" charset="0"/>
            </a:endParaRPr>
          </a:p>
        </p:txBody>
      </p:sp>
    </p:spTree>
    <p:extLst>
      <p:ext uri="{BB962C8B-B14F-4D97-AF65-F5344CB8AC3E}">
        <p14:creationId xmlns:p14="http://schemas.microsoft.com/office/powerpoint/2010/main" val="2207881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844" y="248992"/>
            <a:ext cx="8596668" cy="1320800"/>
          </a:xfrm>
        </p:spPr>
        <p:txBody>
          <a:bodyPr>
            <a:normAutofit/>
          </a:bodyPr>
          <a:lstStyle/>
          <a:p>
            <a:pPr algn="ctr"/>
            <a:r>
              <a:rPr lang="fr-CA" sz="4400" b="1" dirty="0" err="1">
                <a:solidFill>
                  <a:srgbClr val="0070C0"/>
                </a:solidFill>
                <a:latin typeface="Footlight MT Light" panose="0204060206030A020304" pitchFamily="18" charset="0"/>
              </a:rPr>
              <a:t>Calm</a:t>
            </a:r>
            <a:r>
              <a:rPr lang="fr-CA" sz="4400" b="1" dirty="0">
                <a:solidFill>
                  <a:srgbClr val="0070C0"/>
                </a:solidFill>
                <a:latin typeface="Footlight MT Light" panose="0204060206030A020304" pitchFamily="18" charset="0"/>
              </a:rPr>
              <a:t> Corner</a:t>
            </a:r>
            <a:endParaRPr lang="en-US" sz="4400" dirty="0">
              <a:latin typeface="Footlight MT Light" panose="0204060206030A020304" pitchFamily="18" charset="0"/>
            </a:endParaRPr>
          </a:p>
        </p:txBody>
      </p:sp>
      <p:sp>
        <p:nvSpPr>
          <p:cNvPr id="3" name="Content Placeholder 2"/>
          <p:cNvSpPr>
            <a:spLocks noGrp="1"/>
          </p:cNvSpPr>
          <p:nvPr>
            <p:ph idx="1"/>
          </p:nvPr>
        </p:nvSpPr>
        <p:spPr>
          <a:xfrm>
            <a:off x="612192" y="1424018"/>
            <a:ext cx="9548492" cy="4405745"/>
          </a:xfrm>
        </p:spPr>
        <p:txBody>
          <a:bodyPr>
            <a:noAutofit/>
          </a:bodyPr>
          <a:lstStyle/>
          <a:p>
            <a:pPr lvl="1"/>
            <a:r>
              <a:rPr lang="en-US" sz="4000" dirty="0">
                <a:latin typeface="Footlight MT Light" panose="0204060206030A020304" pitchFamily="18" charset="0"/>
              </a:rPr>
              <a:t>K-1 Initiative</a:t>
            </a:r>
          </a:p>
          <a:p>
            <a:pPr lvl="2"/>
            <a:r>
              <a:rPr lang="en-US" sz="3000" dirty="0">
                <a:latin typeface="Footlight MT Light" panose="0204060206030A020304" pitchFamily="18" charset="0"/>
              </a:rPr>
              <a:t>Led by our guidance counselors</a:t>
            </a:r>
          </a:p>
          <a:p>
            <a:pPr lvl="2"/>
            <a:r>
              <a:rPr lang="en-US" sz="3000" dirty="0">
                <a:latin typeface="Footlight MT Light" panose="0204060206030A020304" pitchFamily="18" charset="0"/>
              </a:rPr>
              <a:t>Calming Strategies</a:t>
            </a:r>
          </a:p>
          <a:p>
            <a:pPr lvl="2"/>
            <a:r>
              <a:rPr lang="en-US" sz="3000" dirty="0">
                <a:latin typeface="Footlight MT Light" panose="0204060206030A020304" pitchFamily="18" charset="0"/>
              </a:rPr>
              <a:t>Used to enforce self-coping</a:t>
            </a:r>
          </a:p>
          <a:p>
            <a:pPr lvl="2"/>
            <a:r>
              <a:rPr lang="en-US" sz="3000" dirty="0">
                <a:latin typeface="Footlight MT Light" panose="0204060206030A020304" pitchFamily="18" charset="0"/>
              </a:rPr>
              <a:t>Breathing techniques</a:t>
            </a:r>
          </a:p>
          <a:p>
            <a:pPr lvl="2"/>
            <a:r>
              <a:rPr lang="en-US" sz="3000" dirty="0">
                <a:latin typeface="Footlight MT Light" panose="0204060206030A020304" pitchFamily="18" charset="0"/>
              </a:rPr>
              <a:t>Conscious Discipline</a:t>
            </a:r>
          </a:p>
          <a:p>
            <a:pPr lvl="3"/>
            <a:r>
              <a:rPr lang="en-US" sz="1600" dirty="0"/>
              <a:t>We use Conscious Discipline resources found at </a:t>
            </a:r>
            <a:r>
              <a:rPr lang="en-US" sz="1600" dirty="0">
                <a:hlinkClick r:id="rId2"/>
              </a:rPr>
              <a:t>https://consciousdiscipline.com/free-resources/shubert/</a:t>
            </a:r>
            <a:endParaRPr lang="en-US" sz="1600" dirty="0">
              <a:latin typeface="Footlight MT Light" panose="0204060206030A020304" pitchFamily="18" charset="0"/>
            </a:endParaRPr>
          </a:p>
          <a:p>
            <a:pPr marL="457200" lvl="1" indent="0">
              <a:buNone/>
            </a:pPr>
            <a:endParaRPr lang="en-US" sz="1800" dirty="0">
              <a:latin typeface="Footlight MT Light" panose="0204060206030A020304" pitchFamily="18" charset="0"/>
            </a:endParaRPr>
          </a:p>
          <a:p>
            <a:pPr marL="457200" lvl="1" indent="0">
              <a:buNone/>
            </a:pPr>
            <a:endParaRPr lang="en-US" sz="1800" dirty="0">
              <a:latin typeface="Footlight MT Light" panose="0204060206030A020304" pitchFamily="18" charset="0"/>
            </a:endParaRPr>
          </a:p>
          <a:p>
            <a:pPr marL="457200" lvl="1" indent="0">
              <a:buNone/>
            </a:pPr>
            <a:endParaRPr lang="en-US" sz="3200" dirty="0">
              <a:latin typeface="Footlight MT Light" panose="0204060206030A020304" pitchFamily="18" charset="0"/>
            </a:endParaRPr>
          </a:p>
        </p:txBody>
      </p:sp>
    </p:spTree>
    <p:extLst>
      <p:ext uri="{BB962C8B-B14F-4D97-AF65-F5344CB8AC3E}">
        <p14:creationId xmlns:p14="http://schemas.microsoft.com/office/powerpoint/2010/main" val="3397069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844" y="248992"/>
            <a:ext cx="8596668" cy="1320800"/>
          </a:xfrm>
        </p:spPr>
        <p:txBody>
          <a:bodyPr>
            <a:normAutofit/>
          </a:bodyPr>
          <a:lstStyle/>
          <a:p>
            <a:pPr algn="ctr"/>
            <a:r>
              <a:rPr lang="fr-CA" sz="4400" b="1" dirty="0">
                <a:solidFill>
                  <a:srgbClr val="0070C0"/>
                </a:solidFill>
                <a:latin typeface="Footlight MT Light" panose="0204060206030A020304" pitchFamily="18" charset="0"/>
              </a:rPr>
              <a:t>Friday </a:t>
            </a:r>
            <a:r>
              <a:rPr lang="fr-CA" sz="4400" b="1" dirty="0" err="1">
                <a:solidFill>
                  <a:srgbClr val="0070C0"/>
                </a:solidFill>
                <a:latin typeface="Footlight MT Light" panose="0204060206030A020304" pitchFamily="18" charset="0"/>
              </a:rPr>
              <a:t>Journals</a:t>
            </a:r>
            <a:endParaRPr lang="en-US" sz="4400" dirty="0">
              <a:latin typeface="Footlight MT Light" panose="0204060206030A020304" pitchFamily="18" charset="0"/>
            </a:endParaRPr>
          </a:p>
        </p:txBody>
      </p:sp>
      <p:sp>
        <p:nvSpPr>
          <p:cNvPr id="3" name="Content Placeholder 2"/>
          <p:cNvSpPr>
            <a:spLocks noGrp="1"/>
          </p:cNvSpPr>
          <p:nvPr>
            <p:ph idx="1"/>
          </p:nvPr>
        </p:nvSpPr>
        <p:spPr>
          <a:xfrm>
            <a:off x="612192" y="1424018"/>
            <a:ext cx="9548492" cy="4405745"/>
          </a:xfrm>
        </p:spPr>
        <p:txBody>
          <a:bodyPr>
            <a:noAutofit/>
          </a:bodyPr>
          <a:lstStyle/>
          <a:p>
            <a:pPr lvl="1"/>
            <a:r>
              <a:rPr lang="en-US" sz="4000" dirty="0">
                <a:latin typeface="Footlight MT Light" panose="0204060206030A020304" pitchFamily="18" charset="0"/>
              </a:rPr>
              <a:t>My favorite part of the week!</a:t>
            </a:r>
          </a:p>
          <a:p>
            <a:pPr lvl="2"/>
            <a:r>
              <a:rPr lang="en-US" sz="3000" dirty="0">
                <a:latin typeface="Footlight MT Light" panose="0204060206030A020304" pitchFamily="18" charset="0"/>
              </a:rPr>
              <a:t>It is a tool to communicate with your child about what is happening at school</a:t>
            </a:r>
          </a:p>
          <a:p>
            <a:pPr lvl="2"/>
            <a:r>
              <a:rPr lang="en-US" sz="3000" dirty="0">
                <a:latin typeface="Footlight MT Light" panose="0204060206030A020304" pitchFamily="18" charset="0"/>
              </a:rPr>
              <a:t>Please remember this is an unedited piece of writing and won’t be your child’s best work – please be supportive! </a:t>
            </a:r>
          </a:p>
          <a:p>
            <a:pPr lvl="2"/>
            <a:r>
              <a:rPr lang="en-US" sz="3000" dirty="0">
                <a:latin typeface="Footlight MT Light" panose="0204060206030A020304" pitchFamily="18" charset="0"/>
              </a:rPr>
              <a:t>There are sentence starters on the bottom to help</a:t>
            </a:r>
          </a:p>
          <a:p>
            <a:pPr lvl="2"/>
            <a:r>
              <a:rPr lang="en-US" sz="3000" dirty="0">
                <a:latin typeface="Footlight MT Light" panose="0204060206030A020304" pitchFamily="18" charset="0"/>
              </a:rPr>
              <a:t>Trust me – it is well worth it at the end of the school year when you get to see the growth your child has made!</a:t>
            </a:r>
            <a:endParaRPr lang="en-US" sz="3200" dirty="0">
              <a:latin typeface="Footlight MT Light" panose="0204060206030A020304" pitchFamily="18" charset="0"/>
            </a:endParaRPr>
          </a:p>
        </p:txBody>
      </p:sp>
    </p:spTree>
    <p:extLst>
      <p:ext uri="{BB962C8B-B14F-4D97-AF65-F5344CB8AC3E}">
        <p14:creationId xmlns:p14="http://schemas.microsoft.com/office/powerpoint/2010/main" val="3217197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57725" y="101205"/>
            <a:ext cx="2876550" cy="1590675"/>
          </a:xfrm>
          <a:prstGeom prst="rect">
            <a:avLst/>
          </a:prstGeom>
        </p:spPr>
      </p:pic>
      <p:sp>
        <p:nvSpPr>
          <p:cNvPr id="2" name="Title 1"/>
          <p:cNvSpPr>
            <a:spLocks noGrp="1"/>
          </p:cNvSpPr>
          <p:nvPr>
            <p:ph type="title"/>
          </p:nvPr>
        </p:nvSpPr>
        <p:spPr>
          <a:xfrm>
            <a:off x="1797666" y="1446727"/>
            <a:ext cx="8596668" cy="1320800"/>
          </a:xfrm>
        </p:spPr>
        <p:txBody>
          <a:bodyPr>
            <a:normAutofit/>
          </a:bodyPr>
          <a:lstStyle/>
          <a:p>
            <a:pPr algn="ctr"/>
            <a:r>
              <a:rPr lang="en-US" sz="4400" dirty="0">
                <a:solidFill>
                  <a:srgbClr val="0070C0"/>
                </a:solidFill>
              </a:rPr>
              <a:t>Q &amp; A</a:t>
            </a:r>
          </a:p>
        </p:txBody>
      </p:sp>
      <p:sp>
        <p:nvSpPr>
          <p:cNvPr id="3" name="Content Placeholder 2"/>
          <p:cNvSpPr>
            <a:spLocks noGrp="1"/>
          </p:cNvSpPr>
          <p:nvPr>
            <p:ph idx="1"/>
          </p:nvPr>
        </p:nvSpPr>
        <p:spPr>
          <a:xfrm>
            <a:off x="625688" y="2535708"/>
            <a:ext cx="9613015" cy="3880773"/>
          </a:xfrm>
        </p:spPr>
        <p:txBody>
          <a:bodyPr/>
          <a:lstStyle/>
          <a:p>
            <a:r>
              <a:rPr lang="fr-CA" sz="3200" dirty="0">
                <a:latin typeface="AbcTeacher" pitchFamily="2" charset="0"/>
              </a:rPr>
              <a:t>Questions?</a:t>
            </a:r>
          </a:p>
          <a:p>
            <a:r>
              <a:rPr lang="en-US" sz="3200" dirty="0">
                <a:latin typeface="AbcTeacher" pitchFamily="2" charset="0"/>
              </a:rPr>
              <a:t>Please</a:t>
            </a:r>
            <a:r>
              <a:rPr lang="fr-CA" sz="3200" dirty="0">
                <a:latin typeface="AbcTeacher" pitchFamily="2" charset="0"/>
              </a:rPr>
              <a:t> </a:t>
            </a:r>
            <a:r>
              <a:rPr lang="en-US" sz="3200" dirty="0">
                <a:latin typeface="AbcTeacher" pitchFamily="2" charset="0"/>
              </a:rPr>
              <a:t>feel</a:t>
            </a:r>
            <a:r>
              <a:rPr lang="fr-CA" sz="3200" dirty="0">
                <a:latin typeface="AbcTeacher" pitchFamily="2" charset="0"/>
              </a:rPr>
              <a:t> free to email me </a:t>
            </a:r>
            <a:r>
              <a:rPr lang="en-US" sz="3200" dirty="0">
                <a:latin typeface="AbcTeacher" pitchFamily="2" charset="0"/>
              </a:rPr>
              <a:t>any</a:t>
            </a:r>
            <a:r>
              <a:rPr lang="fr-CA" sz="3200" dirty="0">
                <a:latin typeface="AbcTeacher" pitchFamily="2" charset="0"/>
              </a:rPr>
              <a:t> time at </a:t>
            </a:r>
            <a:r>
              <a:rPr lang="fr-CA" sz="3200" b="1" dirty="0">
                <a:solidFill>
                  <a:schemeClr val="accent1"/>
                </a:solidFill>
                <a:latin typeface="AbcTeacher" pitchFamily="2" charset="0"/>
                <a:hlinkClick r:id="rId3"/>
              </a:rPr>
              <a:t>kmallard@wcpss.net</a:t>
            </a:r>
            <a:endParaRPr lang="fr-CA" sz="3200" b="1" dirty="0">
              <a:solidFill>
                <a:schemeClr val="accent1"/>
              </a:solidFill>
              <a:latin typeface="AbcTeacher" pitchFamily="2" charset="0"/>
            </a:endParaRPr>
          </a:p>
          <a:p>
            <a:r>
              <a:rPr lang="fr-CA" sz="3200" b="1" dirty="0">
                <a:solidFill>
                  <a:schemeClr val="accent1"/>
                </a:solidFill>
                <a:latin typeface="AbcTeacher" pitchFamily="2" charset="0"/>
              </a:rPr>
              <a:t>If </a:t>
            </a:r>
            <a:r>
              <a:rPr lang="fr-CA" sz="3200" b="1" dirty="0" err="1">
                <a:solidFill>
                  <a:schemeClr val="accent1"/>
                </a:solidFill>
                <a:latin typeface="AbcTeacher" pitchFamily="2" charset="0"/>
              </a:rPr>
              <a:t>you</a:t>
            </a:r>
            <a:r>
              <a:rPr lang="fr-CA" sz="3200" b="1" dirty="0">
                <a:solidFill>
                  <a:schemeClr val="accent1"/>
                </a:solidFill>
                <a:latin typeface="AbcTeacher" pitchFamily="2" charset="0"/>
              </a:rPr>
              <a:t> </a:t>
            </a:r>
            <a:r>
              <a:rPr lang="fr-CA" sz="3200" b="1" dirty="0" err="1">
                <a:solidFill>
                  <a:schemeClr val="accent1"/>
                </a:solidFill>
                <a:latin typeface="AbcTeacher" pitchFamily="2" charset="0"/>
              </a:rPr>
              <a:t>want</a:t>
            </a:r>
            <a:r>
              <a:rPr lang="fr-CA" sz="3200" b="1" dirty="0">
                <a:solidFill>
                  <a:schemeClr val="accent1"/>
                </a:solidFill>
                <a:latin typeface="AbcTeacher" pitchFamily="2" charset="0"/>
              </a:rPr>
              <a:t> a </a:t>
            </a:r>
            <a:r>
              <a:rPr lang="fr-CA" sz="3200" b="1" dirty="0" err="1">
                <a:solidFill>
                  <a:schemeClr val="accent1"/>
                </a:solidFill>
                <a:latin typeface="AbcTeacher" pitchFamily="2" charset="0"/>
              </a:rPr>
              <a:t>quicker</a:t>
            </a:r>
            <a:r>
              <a:rPr lang="fr-CA" sz="3200" b="1" dirty="0">
                <a:solidFill>
                  <a:schemeClr val="accent1"/>
                </a:solidFill>
                <a:latin typeface="AbcTeacher" pitchFamily="2" charset="0"/>
              </a:rPr>
              <a:t> </a:t>
            </a:r>
            <a:r>
              <a:rPr lang="fr-CA" sz="3200" b="1" dirty="0" err="1">
                <a:solidFill>
                  <a:schemeClr val="accent1"/>
                </a:solidFill>
                <a:latin typeface="AbcTeacher" pitchFamily="2" charset="0"/>
              </a:rPr>
              <a:t>response</a:t>
            </a:r>
            <a:r>
              <a:rPr lang="fr-CA" sz="3200" b="1" dirty="0">
                <a:solidFill>
                  <a:schemeClr val="accent1"/>
                </a:solidFill>
                <a:latin typeface="AbcTeacher" pitchFamily="2" charset="0"/>
              </a:rPr>
              <a:t> </a:t>
            </a:r>
            <a:r>
              <a:rPr lang="fr-CA" sz="3200" b="1" dirty="0" err="1">
                <a:solidFill>
                  <a:schemeClr val="accent1"/>
                </a:solidFill>
                <a:latin typeface="AbcTeacher" pitchFamily="2" charset="0"/>
              </a:rPr>
              <a:t>please</a:t>
            </a:r>
            <a:r>
              <a:rPr lang="fr-CA" sz="3200" b="1" dirty="0">
                <a:solidFill>
                  <a:schemeClr val="accent1"/>
                </a:solidFill>
                <a:latin typeface="AbcTeacher" pitchFamily="2" charset="0"/>
              </a:rPr>
              <a:t> </a:t>
            </a:r>
            <a:r>
              <a:rPr lang="fr-CA" sz="3200" b="1" dirty="0" err="1">
                <a:solidFill>
                  <a:schemeClr val="accent1"/>
                </a:solidFill>
                <a:latin typeface="AbcTeacher" pitchFamily="2" charset="0"/>
              </a:rPr>
              <a:t>send</a:t>
            </a:r>
            <a:r>
              <a:rPr lang="fr-CA" sz="3200" b="1" dirty="0">
                <a:solidFill>
                  <a:schemeClr val="accent1"/>
                </a:solidFill>
                <a:latin typeface="AbcTeacher" pitchFamily="2" charset="0"/>
              </a:rPr>
              <a:t> a DOJO message.</a:t>
            </a:r>
            <a:endParaRPr lang="fr-CA" sz="3200" dirty="0">
              <a:solidFill>
                <a:schemeClr val="accent1"/>
              </a:solidFill>
              <a:latin typeface="AbcTeacher" pitchFamily="2" charset="0"/>
            </a:endParaRPr>
          </a:p>
          <a:p>
            <a:endParaRPr lang="en-US" dirty="0"/>
          </a:p>
        </p:txBody>
      </p:sp>
    </p:spTree>
    <p:extLst>
      <p:ext uri="{BB962C8B-B14F-4D97-AF65-F5344CB8AC3E}">
        <p14:creationId xmlns:p14="http://schemas.microsoft.com/office/powerpoint/2010/main" val="1889732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287628"/>
            <a:ext cx="8596668" cy="838807"/>
          </a:xfrm>
        </p:spPr>
        <p:txBody>
          <a:bodyPr>
            <a:normAutofit/>
          </a:bodyPr>
          <a:lstStyle/>
          <a:p>
            <a:pPr algn="ctr"/>
            <a:r>
              <a:rPr lang="en-US" sz="4400" b="1" dirty="0">
                <a:solidFill>
                  <a:srgbClr val="0070C0"/>
                </a:solidFill>
                <a:latin typeface="Footlight MT Light" panose="0204060206030A020304" pitchFamily="18" charset="0"/>
              </a:rPr>
              <a:t>Daily Schedule</a:t>
            </a:r>
            <a:endParaRPr lang="en-US" sz="4400" dirty="0">
              <a:latin typeface="Footlight MT Light" panose="0204060206030A020304" pitchFamily="18" charset="0"/>
            </a:endParaRPr>
          </a:p>
        </p:txBody>
      </p:sp>
      <p:sp>
        <p:nvSpPr>
          <p:cNvPr id="3" name="Content Placeholder 2"/>
          <p:cNvSpPr>
            <a:spLocks noGrp="1"/>
          </p:cNvSpPr>
          <p:nvPr>
            <p:ph idx="1"/>
          </p:nvPr>
        </p:nvSpPr>
        <p:spPr>
          <a:xfrm>
            <a:off x="612939" y="1126436"/>
            <a:ext cx="9625765" cy="4887738"/>
          </a:xfrm>
        </p:spPr>
        <p:txBody>
          <a:bodyPr>
            <a:noAutofit/>
          </a:bodyPr>
          <a:lstStyle/>
          <a:p>
            <a:r>
              <a:rPr lang="en-US" sz="2000" dirty="0">
                <a:latin typeface="Footlight MT Light" panose="0204060206030A020304" pitchFamily="18" charset="0"/>
              </a:rPr>
              <a:t>8:45 Arrival</a:t>
            </a:r>
          </a:p>
          <a:p>
            <a:r>
              <a:rPr lang="en-US" sz="2000" dirty="0">
                <a:latin typeface="Footlight MT Light" panose="0204060206030A020304" pitchFamily="18" charset="0"/>
              </a:rPr>
              <a:t>9:15 – 10:15 Literacy Centers</a:t>
            </a:r>
          </a:p>
          <a:p>
            <a:r>
              <a:rPr lang="en-US" sz="2000" dirty="0">
                <a:latin typeface="Footlight MT Light" panose="0204060206030A020304" pitchFamily="18" charset="0"/>
              </a:rPr>
              <a:t>10:15 – 10:45 </a:t>
            </a:r>
            <a:r>
              <a:rPr lang="en-US" sz="2000" dirty="0" err="1">
                <a:latin typeface="Footlight MT Light" panose="0204060206030A020304" pitchFamily="18" charset="0"/>
              </a:rPr>
              <a:t>Letterland</a:t>
            </a:r>
            <a:endParaRPr lang="en-US" sz="2000" dirty="0">
              <a:latin typeface="Footlight MT Light" panose="0204060206030A020304" pitchFamily="18" charset="0"/>
            </a:endParaRPr>
          </a:p>
          <a:p>
            <a:r>
              <a:rPr lang="en-US" sz="2000" dirty="0">
                <a:latin typeface="Footlight MT Light" panose="0204060206030A020304" pitchFamily="18" charset="0"/>
              </a:rPr>
              <a:t>10:45 – 11:10 Reading Comprehension</a:t>
            </a:r>
          </a:p>
          <a:p>
            <a:r>
              <a:rPr lang="en-US" sz="2000" dirty="0">
                <a:latin typeface="Footlight MT Light" panose="0204060206030A020304" pitchFamily="18" charset="0"/>
              </a:rPr>
              <a:t>11:10 – 11:40 Lunch</a:t>
            </a:r>
          </a:p>
          <a:p>
            <a:r>
              <a:rPr lang="en-US" sz="2000" dirty="0">
                <a:latin typeface="Footlight MT Light" panose="0204060206030A020304" pitchFamily="18" charset="0"/>
              </a:rPr>
              <a:t>11:40 – 12:20 Writing</a:t>
            </a:r>
          </a:p>
          <a:p>
            <a:r>
              <a:rPr lang="en-US" sz="2000" dirty="0">
                <a:latin typeface="Footlight MT Light" panose="0204060206030A020304" pitchFamily="18" charset="0"/>
              </a:rPr>
              <a:t>12:20 – 1:15 Math</a:t>
            </a:r>
          </a:p>
          <a:p>
            <a:r>
              <a:rPr lang="en-US" sz="2000" dirty="0">
                <a:latin typeface="Footlight MT Light" panose="0204060206030A020304" pitchFamily="18" charset="0"/>
              </a:rPr>
              <a:t>1:15 – 1:45 Recess</a:t>
            </a:r>
          </a:p>
          <a:p>
            <a:r>
              <a:rPr lang="en-US" sz="2000" dirty="0">
                <a:latin typeface="Footlight MT Light" panose="0204060206030A020304" pitchFamily="18" charset="0"/>
              </a:rPr>
              <a:t>1:45 – 2:10 GATOR Time (remediation and enrichment)</a:t>
            </a:r>
          </a:p>
          <a:p>
            <a:r>
              <a:rPr lang="en-US" sz="2000" dirty="0">
                <a:latin typeface="Footlight MT Light" panose="0204060206030A020304" pitchFamily="18" charset="0"/>
              </a:rPr>
              <a:t>2:10 – 2:55 Science/Social Studies</a:t>
            </a:r>
          </a:p>
          <a:p>
            <a:r>
              <a:rPr lang="en-US" sz="2000" dirty="0">
                <a:latin typeface="Footlight MT Light" panose="0204060206030A020304" pitchFamily="18" charset="0"/>
              </a:rPr>
              <a:t>2:55 – 3:35 Specials</a:t>
            </a:r>
          </a:p>
          <a:p>
            <a:r>
              <a:rPr lang="en-US" sz="2000" dirty="0">
                <a:latin typeface="Footlight MT Light" panose="0204060206030A020304" pitchFamily="18" charset="0"/>
              </a:rPr>
              <a:t>3:35 Dismissal</a:t>
            </a:r>
            <a:endParaRPr lang="en-US" sz="3200" dirty="0">
              <a:latin typeface="Footlight MT Light" panose="0204060206030A020304" pitchFamily="18" charset="0"/>
            </a:endParaRPr>
          </a:p>
        </p:txBody>
      </p:sp>
    </p:spTree>
    <p:extLst>
      <p:ext uri="{BB962C8B-B14F-4D97-AF65-F5344CB8AC3E}">
        <p14:creationId xmlns:p14="http://schemas.microsoft.com/office/powerpoint/2010/main" val="956470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287628"/>
            <a:ext cx="8596668" cy="1320800"/>
          </a:xfrm>
        </p:spPr>
        <p:txBody>
          <a:bodyPr>
            <a:normAutofit/>
          </a:bodyPr>
          <a:lstStyle/>
          <a:p>
            <a:pPr algn="ctr"/>
            <a:r>
              <a:rPr lang="en-US" sz="4400" b="1" dirty="0">
                <a:solidFill>
                  <a:srgbClr val="0070C0"/>
                </a:solidFill>
                <a:latin typeface="Footlight MT Light" panose="0204060206030A020304" pitchFamily="18" charset="0"/>
              </a:rPr>
              <a:t>Grading</a:t>
            </a:r>
            <a:r>
              <a:rPr lang="fr-CA" sz="4400" b="1" dirty="0">
                <a:solidFill>
                  <a:srgbClr val="0070C0"/>
                </a:solidFill>
                <a:latin typeface="Footlight MT Light" panose="0204060206030A020304" pitchFamily="18" charset="0"/>
              </a:rPr>
              <a:t> </a:t>
            </a:r>
            <a:r>
              <a:rPr lang="en-US" sz="4400" b="1" dirty="0">
                <a:solidFill>
                  <a:srgbClr val="0070C0"/>
                </a:solidFill>
                <a:latin typeface="Footlight MT Light" panose="0204060206030A020304" pitchFamily="18" charset="0"/>
              </a:rPr>
              <a:t>Policies</a:t>
            </a:r>
            <a:endParaRPr lang="en-US" sz="4400" dirty="0">
              <a:latin typeface="Footlight MT Light" panose="0204060206030A020304" pitchFamily="18" charset="0"/>
            </a:endParaRPr>
          </a:p>
        </p:txBody>
      </p:sp>
      <p:sp>
        <p:nvSpPr>
          <p:cNvPr id="3" name="Content Placeholder 2"/>
          <p:cNvSpPr>
            <a:spLocks noGrp="1"/>
          </p:cNvSpPr>
          <p:nvPr>
            <p:ph idx="1"/>
          </p:nvPr>
        </p:nvSpPr>
        <p:spPr>
          <a:xfrm>
            <a:off x="612939" y="1608428"/>
            <a:ext cx="9625765" cy="4405745"/>
          </a:xfrm>
        </p:spPr>
        <p:txBody>
          <a:bodyPr>
            <a:noAutofit/>
          </a:bodyPr>
          <a:lstStyle/>
          <a:p>
            <a:r>
              <a:rPr lang="en-US" sz="3200" dirty="0">
                <a:latin typeface="Footlight MT Light" panose="0204060206030A020304" pitchFamily="18" charset="0"/>
              </a:rPr>
              <a:t>Complete policies on all topics are available on my website.</a:t>
            </a:r>
          </a:p>
          <a:p>
            <a:r>
              <a:rPr lang="en-US" sz="3200" dirty="0">
                <a:latin typeface="Footlight MT Light" panose="0204060206030A020304" pitchFamily="18" charset="0"/>
              </a:rPr>
              <a:t>Many of our skills are ongoing in both literacy and math.  Do not panic if your child gets a 2 on a progress report or report card, especially first quarter.</a:t>
            </a:r>
          </a:p>
          <a:p>
            <a:pPr marL="457200" lvl="1" indent="0">
              <a:buNone/>
            </a:pPr>
            <a:endParaRPr lang="en-US" sz="3200" dirty="0">
              <a:latin typeface="Footlight MT Light" panose="0204060206030A020304" pitchFamily="18" charset="0"/>
            </a:endParaRPr>
          </a:p>
        </p:txBody>
      </p:sp>
    </p:spTree>
    <p:extLst>
      <p:ext uri="{BB962C8B-B14F-4D97-AF65-F5344CB8AC3E}">
        <p14:creationId xmlns:p14="http://schemas.microsoft.com/office/powerpoint/2010/main" val="3077810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844" y="248992"/>
            <a:ext cx="8596668" cy="1320800"/>
          </a:xfrm>
        </p:spPr>
        <p:txBody>
          <a:bodyPr>
            <a:normAutofit/>
          </a:bodyPr>
          <a:lstStyle/>
          <a:p>
            <a:pPr algn="ctr"/>
            <a:r>
              <a:rPr lang="en-US" sz="4400" b="1" dirty="0">
                <a:solidFill>
                  <a:srgbClr val="0070C0"/>
                </a:solidFill>
                <a:latin typeface="Footlight MT Light" panose="0204060206030A020304" pitchFamily="18" charset="0"/>
              </a:rPr>
              <a:t>First Grade Goals</a:t>
            </a:r>
            <a:endParaRPr lang="en-US" sz="4400" dirty="0">
              <a:latin typeface="Footlight MT Light" panose="0204060206030A020304" pitchFamily="18" charset="0"/>
            </a:endParaRPr>
          </a:p>
        </p:txBody>
      </p:sp>
      <p:sp>
        <p:nvSpPr>
          <p:cNvPr id="3" name="Content Placeholder 2"/>
          <p:cNvSpPr>
            <a:spLocks noGrp="1"/>
          </p:cNvSpPr>
          <p:nvPr>
            <p:ph idx="1"/>
          </p:nvPr>
        </p:nvSpPr>
        <p:spPr>
          <a:xfrm>
            <a:off x="585688" y="1226127"/>
            <a:ext cx="9548492" cy="4405745"/>
          </a:xfrm>
        </p:spPr>
        <p:txBody>
          <a:bodyPr>
            <a:noAutofit/>
          </a:bodyPr>
          <a:lstStyle/>
          <a:p>
            <a:pPr lvl="1"/>
            <a:r>
              <a:rPr lang="en-US" sz="4400" dirty="0">
                <a:latin typeface="Footlight MT Light" panose="0204060206030A020304" pitchFamily="18" charset="0"/>
              </a:rPr>
              <a:t>Work Habits and Social Skills</a:t>
            </a:r>
          </a:p>
          <a:p>
            <a:pPr lvl="2"/>
            <a:r>
              <a:rPr lang="en-US" sz="2600" dirty="0">
                <a:latin typeface="Footlight MT Light" panose="0204060206030A020304" pitchFamily="18" charset="0"/>
              </a:rPr>
              <a:t>Communicate effectively with others—including responding to someone else in conversation</a:t>
            </a:r>
          </a:p>
          <a:p>
            <a:pPr lvl="2"/>
            <a:r>
              <a:rPr lang="en-US" sz="2600" dirty="0">
                <a:latin typeface="Footlight MT Light" panose="0204060206030A020304" pitchFamily="18" charset="0"/>
              </a:rPr>
              <a:t>Show strong collaborative skills</a:t>
            </a:r>
          </a:p>
          <a:p>
            <a:pPr lvl="2"/>
            <a:r>
              <a:rPr lang="en-US" sz="2600" dirty="0">
                <a:latin typeface="Footlight MT Light" panose="0204060206030A020304" pitchFamily="18" charset="0"/>
              </a:rPr>
              <a:t>Think critically, be able to form opinions and support those opinions</a:t>
            </a:r>
          </a:p>
          <a:p>
            <a:pPr lvl="2"/>
            <a:r>
              <a:rPr lang="en-US" sz="2600" dirty="0">
                <a:latin typeface="Footlight MT Light" panose="0204060206030A020304" pitchFamily="18" charset="0"/>
              </a:rPr>
              <a:t>Persevere, think in new ways</a:t>
            </a:r>
          </a:p>
          <a:p>
            <a:pPr lvl="2"/>
            <a:r>
              <a:rPr lang="en-US" sz="2600" dirty="0">
                <a:latin typeface="Footlight MT Light" panose="0204060206030A020304" pitchFamily="18" charset="0"/>
              </a:rPr>
              <a:t>Self-direct learning and activities</a:t>
            </a:r>
          </a:p>
          <a:p>
            <a:pPr lvl="2"/>
            <a:r>
              <a:rPr lang="en-US" sz="2600" dirty="0">
                <a:latin typeface="Footlight MT Light" panose="0204060206030A020304" pitchFamily="18" charset="0"/>
              </a:rPr>
              <a:t>Show responsibility for themselves and their belongings</a:t>
            </a:r>
          </a:p>
          <a:p>
            <a:pPr lvl="2"/>
            <a:r>
              <a:rPr lang="en-US" sz="2600" dirty="0">
                <a:latin typeface="Footlight MT Light" panose="0204060206030A020304" pitchFamily="18" charset="0"/>
              </a:rPr>
              <a:t>Engage in conflict resolution and social problem solving</a:t>
            </a:r>
          </a:p>
          <a:p>
            <a:pPr lvl="1"/>
            <a:endParaRPr lang="en-US" sz="1800" dirty="0">
              <a:latin typeface="Footlight MT Light" panose="0204060206030A020304" pitchFamily="18" charset="0"/>
            </a:endParaRPr>
          </a:p>
          <a:p>
            <a:pPr marL="457200" lvl="1" indent="0">
              <a:buNone/>
            </a:pPr>
            <a:endParaRPr lang="en-US" sz="1800" dirty="0">
              <a:latin typeface="Footlight MT Light" panose="0204060206030A020304" pitchFamily="18" charset="0"/>
            </a:endParaRPr>
          </a:p>
          <a:p>
            <a:pPr marL="457200" lvl="1" indent="0">
              <a:buNone/>
            </a:pPr>
            <a:endParaRPr lang="en-US" sz="1800" dirty="0">
              <a:latin typeface="Footlight MT Light" panose="0204060206030A020304" pitchFamily="18" charset="0"/>
            </a:endParaRPr>
          </a:p>
          <a:p>
            <a:pPr marL="457200" lvl="1" indent="0">
              <a:buNone/>
            </a:pPr>
            <a:endParaRPr lang="en-US" sz="3200" dirty="0">
              <a:latin typeface="Footlight MT Light" panose="0204060206030A020304" pitchFamily="18" charset="0"/>
            </a:endParaRPr>
          </a:p>
        </p:txBody>
      </p:sp>
    </p:spTree>
    <p:extLst>
      <p:ext uri="{BB962C8B-B14F-4D97-AF65-F5344CB8AC3E}">
        <p14:creationId xmlns:p14="http://schemas.microsoft.com/office/powerpoint/2010/main" val="2598534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844" y="248992"/>
            <a:ext cx="8596668" cy="1320800"/>
          </a:xfrm>
        </p:spPr>
        <p:txBody>
          <a:bodyPr>
            <a:normAutofit/>
          </a:bodyPr>
          <a:lstStyle/>
          <a:p>
            <a:pPr algn="ctr"/>
            <a:r>
              <a:rPr lang="en-US" sz="4400" b="1" dirty="0">
                <a:solidFill>
                  <a:srgbClr val="0070C0"/>
                </a:solidFill>
                <a:latin typeface="Footlight MT Light" panose="0204060206030A020304" pitchFamily="18" charset="0"/>
              </a:rPr>
              <a:t>Conflict Resolution</a:t>
            </a:r>
            <a:endParaRPr lang="en-US" sz="4400" dirty="0">
              <a:latin typeface="Footlight MT Light" panose="0204060206030A020304" pitchFamily="18" charset="0"/>
            </a:endParaRPr>
          </a:p>
        </p:txBody>
      </p:sp>
      <p:sp>
        <p:nvSpPr>
          <p:cNvPr id="3" name="Content Placeholder 2"/>
          <p:cNvSpPr>
            <a:spLocks noGrp="1"/>
          </p:cNvSpPr>
          <p:nvPr>
            <p:ph idx="1"/>
          </p:nvPr>
        </p:nvSpPr>
        <p:spPr>
          <a:xfrm>
            <a:off x="585688" y="1226127"/>
            <a:ext cx="9548492" cy="4405745"/>
          </a:xfrm>
        </p:spPr>
        <p:txBody>
          <a:bodyPr>
            <a:noAutofit/>
          </a:bodyPr>
          <a:lstStyle/>
          <a:p>
            <a:r>
              <a:rPr lang="en-US" sz="2800" dirty="0">
                <a:latin typeface="Footlight MT Light" panose="0204060206030A020304" pitchFamily="18" charset="0"/>
              </a:rPr>
              <a:t>A big part of first grade is learning how to develop communication, self advocacy and conflict resolution skills. </a:t>
            </a:r>
          </a:p>
          <a:p>
            <a:r>
              <a:rPr lang="en-US" sz="2800" dirty="0">
                <a:latin typeface="Footlight MT Light" panose="0204060206030A020304" pitchFamily="18" charset="0"/>
              </a:rPr>
              <a:t>Typically developing first graders will engage in low intensity conflicts, especially during the course of non-structured play such as recess, the lunch room and on the bus.  Our goal is to help them become independent problem solvers, whether that means walking away, speaking up for themselves or a peer or seeking help from an adult when necessary.  </a:t>
            </a:r>
          </a:p>
          <a:p>
            <a:r>
              <a:rPr lang="en-US" sz="2800" dirty="0">
                <a:latin typeface="Footlight MT Light" panose="0204060206030A020304" pitchFamily="18" charset="0"/>
              </a:rPr>
              <a:t>With that being said, we encourage students to advocate for themselves unless they genuinely feel physically or emotionally unsafe. </a:t>
            </a:r>
          </a:p>
          <a:p>
            <a:pPr lvl="1"/>
            <a:endParaRPr lang="en-US" sz="1800" dirty="0">
              <a:latin typeface="Footlight MT Light" panose="0204060206030A020304" pitchFamily="18" charset="0"/>
            </a:endParaRPr>
          </a:p>
          <a:p>
            <a:pPr marL="457200" lvl="1" indent="0">
              <a:buNone/>
            </a:pPr>
            <a:endParaRPr lang="en-US" sz="1800" dirty="0">
              <a:latin typeface="Footlight MT Light" panose="0204060206030A020304" pitchFamily="18" charset="0"/>
            </a:endParaRPr>
          </a:p>
          <a:p>
            <a:pPr marL="457200" lvl="1" indent="0">
              <a:buNone/>
            </a:pPr>
            <a:endParaRPr lang="en-US" sz="1800" dirty="0">
              <a:latin typeface="Footlight MT Light" panose="0204060206030A020304" pitchFamily="18" charset="0"/>
            </a:endParaRPr>
          </a:p>
          <a:p>
            <a:pPr marL="457200" lvl="1" indent="0">
              <a:buNone/>
            </a:pPr>
            <a:endParaRPr lang="en-US" sz="3200" dirty="0">
              <a:latin typeface="Footlight MT Light" panose="0204060206030A020304" pitchFamily="18" charset="0"/>
            </a:endParaRPr>
          </a:p>
        </p:txBody>
      </p:sp>
    </p:spTree>
    <p:extLst>
      <p:ext uri="{BB962C8B-B14F-4D97-AF65-F5344CB8AC3E}">
        <p14:creationId xmlns:p14="http://schemas.microsoft.com/office/powerpoint/2010/main" val="173570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844" y="248992"/>
            <a:ext cx="8596668" cy="1320800"/>
          </a:xfrm>
        </p:spPr>
        <p:txBody>
          <a:bodyPr>
            <a:normAutofit/>
          </a:bodyPr>
          <a:lstStyle/>
          <a:p>
            <a:pPr algn="ctr"/>
            <a:r>
              <a:rPr lang="en-US" sz="4400" b="1" dirty="0">
                <a:solidFill>
                  <a:srgbClr val="0070C0"/>
                </a:solidFill>
                <a:latin typeface="Footlight MT Light" panose="0204060206030A020304" pitchFamily="18" charset="0"/>
              </a:rPr>
              <a:t>What is bullying?</a:t>
            </a:r>
            <a:endParaRPr lang="en-US" sz="4400" dirty="0">
              <a:latin typeface="Footlight MT Light" panose="0204060206030A020304" pitchFamily="18" charset="0"/>
            </a:endParaRPr>
          </a:p>
        </p:txBody>
      </p:sp>
      <p:sp>
        <p:nvSpPr>
          <p:cNvPr id="3" name="Content Placeholder 2"/>
          <p:cNvSpPr>
            <a:spLocks noGrp="1"/>
          </p:cNvSpPr>
          <p:nvPr>
            <p:ph idx="1"/>
          </p:nvPr>
        </p:nvSpPr>
        <p:spPr>
          <a:xfrm>
            <a:off x="585688" y="1226127"/>
            <a:ext cx="9548492" cy="4405745"/>
          </a:xfrm>
        </p:spPr>
        <p:txBody>
          <a:bodyPr>
            <a:noAutofit/>
          </a:bodyPr>
          <a:lstStyle/>
          <a:p>
            <a:r>
              <a:rPr lang="en-US" sz="2800" dirty="0">
                <a:latin typeface="Footlight MT Light" panose="0204060206030A020304" pitchFamily="18" charset="0"/>
              </a:rPr>
              <a:t>When someone says or does something unintentionally hurtful and they do it once…</a:t>
            </a:r>
          </a:p>
          <a:p>
            <a:pPr marL="0" indent="0">
              <a:buNone/>
            </a:pPr>
            <a:r>
              <a:rPr lang="en-US" sz="2800" dirty="0">
                <a:latin typeface="Footlight MT Light" panose="0204060206030A020304" pitchFamily="18" charset="0"/>
              </a:rPr>
              <a:t>               </a:t>
            </a:r>
            <a:r>
              <a:rPr lang="en-US" sz="2800" b="1" dirty="0">
                <a:latin typeface="Footlight MT Light" panose="0204060206030A020304" pitchFamily="18" charset="0"/>
              </a:rPr>
              <a:t>that’s RUDE.</a:t>
            </a:r>
          </a:p>
          <a:p>
            <a:r>
              <a:rPr lang="en-US" sz="2800" dirty="0">
                <a:latin typeface="Footlight MT Light" panose="0204060206030A020304" pitchFamily="18" charset="0"/>
              </a:rPr>
              <a:t>When someone says or does something intentionally hurtful and they do it once….</a:t>
            </a:r>
          </a:p>
          <a:p>
            <a:pPr marL="0" indent="0">
              <a:buNone/>
            </a:pPr>
            <a:r>
              <a:rPr lang="en-US" sz="2800" b="1" dirty="0">
                <a:latin typeface="Footlight MT Light" panose="0204060206030A020304" pitchFamily="18" charset="0"/>
              </a:rPr>
              <a:t>             that’s MEAN.</a:t>
            </a:r>
          </a:p>
          <a:p>
            <a:r>
              <a:rPr lang="en-US" sz="2800" dirty="0">
                <a:latin typeface="Footlight MT Light" panose="0204060206030A020304" pitchFamily="18" charset="0"/>
              </a:rPr>
              <a:t>When someone says or does something intentionally hurtful and they keep doing it even when you tell them to stop or show them that you’re upset…</a:t>
            </a:r>
          </a:p>
          <a:p>
            <a:pPr marL="0" indent="0">
              <a:buNone/>
            </a:pPr>
            <a:r>
              <a:rPr lang="en-US" sz="2800" b="1" dirty="0">
                <a:latin typeface="Footlight MT Light" panose="0204060206030A020304" pitchFamily="18" charset="0"/>
              </a:rPr>
              <a:t>             that’s BULLYING.</a:t>
            </a:r>
          </a:p>
          <a:p>
            <a:pPr lvl="1"/>
            <a:endParaRPr lang="en-US" sz="1800" dirty="0">
              <a:latin typeface="Footlight MT Light" panose="0204060206030A020304" pitchFamily="18" charset="0"/>
            </a:endParaRPr>
          </a:p>
          <a:p>
            <a:pPr marL="457200" lvl="1" indent="0">
              <a:buNone/>
            </a:pPr>
            <a:endParaRPr lang="en-US" sz="1800" dirty="0">
              <a:latin typeface="Footlight MT Light" panose="0204060206030A020304" pitchFamily="18" charset="0"/>
            </a:endParaRPr>
          </a:p>
          <a:p>
            <a:pPr marL="457200" lvl="1" indent="0">
              <a:buNone/>
            </a:pPr>
            <a:endParaRPr lang="en-US" sz="1800" dirty="0">
              <a:latin typeface="Footlight MT Light" panose="0204060206030A020304" pitchFamily="18" charset="0"/>
            </a:endParaRPr>
          </a:p>
          <a:p>
            <a:pPr marL="457200" lvl="1" indent="0">
              <a:buNone/>
            </a:pPr>
            <a:endParaRPr lang="en-US" sz="3200" dirty="0">
              <a:latin typeface="Footlight MT Light" panose="0204060206030A020304" pitchFamily="18" charset="0"/>
            </a:endParaRPr>
          </a:p>
        </p:txBody>
      </p:sp>
    </p:spTree>
    <p:extLst>
      <p:ext uri="{BB962C8B-B14F-4D97-AF65-F5344CB8AC3E}">
        <p14:creationId xmlns:p14="http://schemas.microsoft.com/office/powerpoint/2010/main" val="1198921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844" y="248992"/>
            <a:ext cx="8596668" cy="1320800"/>
          </a:xfrm>
        </p:spPr>
        <p:txBody>
          <a:bodyPr>
            <a:normAutofit/>
          </a:bodyPr>
          <a:lstStyle/>
          <a:p>
            <a:pPr algn="ctr"/>
            <a:r>
              <a:rPr lang="en-US" sz="4400" b="1" dirty="0">
                <a:solidFill>
                  <a:srgbClr val="0070C0"/>
                </a:solidFill>
                <a:latin typeface="Footlight MT Light" panose="0204060206030A020304" pitchFamily="18" charset="0"/>
              </a:rPr>
              <a:t>First Grade Goals</a:t>
            </a:r>
            <a:endParaRPr lang="en-US" sz="4400" dirty="0">
              <a:latin typeface="Footlight MT Light" panose="0204060206030A020304" pitchFamily="18" charset="0"/>
            </a:endParaRPr>
          </a:p>
        </p:txBody>
      </p:sp>
      <p:sp>
        <p:nvSpPr>
          <p:cNvPr id="3" name="Content Placeholder 2"/>
          <p:cNvSpPr>
            <a:spLocks noGrp="1"/>
          </p:cNvSpPr>
          <p:nvPr>
            <p:ph idx="1"/>
          </p:nvPr>
        </p:nvSpPr>
        <p:spPr>
          <a:xfrm>
            <a:off x="640003" y="1226127"/>
            <a:ext cx="9548492" cy="4405745"/>
          </a:xfrm>
        </p:spPr>
        <p:txBody>
          <a:bodyPr>
            <a:noAutofit/>
          </a:bodyPr>
          <a:lstStyle/>
          <a:p>
            <a:pPr lvl="1"/>
            <a:r>
              <a:rPr lang="en-US" sz="4400" dirty="0">
                <a:latin typeface="Footlight MT Light" panose="0204060206030A020304" pitchFamily="18" charset="0"/>
              </a:rPr>
              <a:t>Academics</a:t>
            </a:r>
          </a:p>
          <a:p>
            <a:pPr lvl="2"/>
            <a:r>
              <a:rPr lang="en-US" sz="2600" dirty="0">
                <a:latin typeface="Footlight MT Light" panose="0204060206030A020304" pitchFamily="18" charset="0"/>
              </a:rPr>
              <a:t>Read fluently with in-depth comprehension of texts</a:t>
            </a:r>
          </a:p>
          <a:p>
            <a:pPr lvl="2"/>
            <a:r>
              <a:rPr lang="en-US" sz="2600" dirty="0">
                <a:latin typeface="Footlight MT Light" panose="0204060206030A020304" pitchFamily="18" charset="0"/>
              </a:rPr>
              <a:t>Communicate with others through effective dialogue</a:t>
            </a:r>
          </a:p>
          <a:p>
            <a:pPr lvl="2"/>
            <a:r>
              <a:rPr lang="en-US" sz="2600" dirty="0">
                <a:latin typeface="Footlight MT Light" panose="0204060206030A020304" pitchFamily="18" charset="0"/>
              </a:rPr>
              <a:t>Write with clarity for a variety of purposes</a:t>
            </a:r>
          </a:p>
          <a:p>
            <a:pPr lvl="2"/>
            <a:r>
              <a:rPr lang="en-US" sz="2600" dirty="0">
                <a:latin typeface="Footlight MT Light" panose="0204060206030A020304" pitchFamily="18" charset="0"/>
              </a:rPr>
              <a:t>Demonstrate fluency in math and development of in-depth number sense and place value understanding</a:t>
            </a:r>
          </a:p>
          <a:p>
            <a:pPr lvl="2"/>
            <a:r>
              <a:rPr lang="en-US" sz="2600" dirty="0">
                <a:latin typeface="Footlight MT Light" panose="0204060206030A020304" pitchFamily="18" charset="0"/>
              </a:rPr>
              <a:t>Demonstrate deeper thinking about science and social studies concepts</a:t>
            </a:r>
          </a:p>
          <a:p>
            <a:pPr lvl="2"/>
            <a:r>
              <a:rPr lang="en-US" sz="2600" dirty="0">
                <a:latin typeface="Footlight MT Light" panose="0204060206030A020304" pitchFamily="18" charset="0"/>
              </a:rPr>
              <a:t>Persevere through problem solving and inquiry</a:t>
            </a:r>
          </a:p>
          <a:p>
            <a:pPr marL="457200" lvl="1" indent="0">
              <a:buNone/>
            </a:pPr>
            <a:endParaRPr lang="en-US" sz="1800" dirty="0">
              <a:latin typeface="Footlight MT Light" panose="0204060206030A020304" pitchFamily="18" charset="0"/>
            </a:endParaRPr>
          </a:p>
          <a:p>
            <a:pPr marL="457200" lvl="1" indent="0">
              <a:buNone/>
            </a:pPr>
            <a:endParaRPr lang="en-US" sz="1800" dirty="0">
              <a:latin typeface="Footlight MT Light" panose="0204060206030A020304" pitchFamily="18" charset="0"/>
            </a:endParaRPr>
          </a:p>
          <a:p>
            <a:pPr marL="457200" lvl="1" indent="0">
              <a:buNone/>
            </a:pPr>
            <a:endParaRPr lang="en-US" sz="3200" dirty="0">
              <a:latin typeface="Footlight MT Light" panose="0204060206030A020304" pitchFamily="18" charset="0"/>
            </a:endParaRPr>
          </a:p>
        </p:txBody>
      </p:sp>
    </p:spTree>
    <p:extLst>
      <p:ext uri="{BB962C8B-B14F-4D97-AF65-F5344CB8AC3E}">
        <p14:creationId xmlns:p14="http://schemas.microsoft.com/office/powerpoint/2010/main" val="3372052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844" y="248992"/>
            <a:ext cx="8596668" cy="1320800"/>
          </a:xfrm>
        </p:spPr>
        <p:txBody>
          <a:bodyPr>
            <a:normAutofit/>
          </a:bodyPr>
          <a:lstStyle/>
          <a:p>
            <a:pPr algn="ctr"/>
            <a:r>
              <a:rPr lang="fr-CA" sz="4400" b="1" dirty="0">
                <a:solidFill>
                  <a:srgbClr val="0070C0"/>
                </a:solidFill>
                <a:latin typeface="Footlight MT Light" panose="0204060206030A020304" pitchFamily="18" charset="0"/>
              </a:rPr>
              <a:t>Project Approach</a:t>
            </a:r>
            <a:endParaRPr lang="en-US" sz="4400" dirty="0">
              <a:latin typeface="Footlight MT Light" panose="0204060206030A020304" pitchFamily="18" charset="0"/>
            </a:endParaRPr>
          </a:p>
        </p:txBody>
      </p:sp>
      <p:sp>
        <p:nvSpPr>
          <p:cNvPr id="3" name="Content Placeholder 2"/>
          <p:cNvSpPr>
            <a:spLocks noGrp="1"/>
          </p:cNvSpPr>
          <p:nvPr>
            <p:ph idx="1"/>
          </p:nvPr>
        </p:nvSpPr>
        <p:spPr>
          <a:xfrm>
            <a:off x="612192" y="1424018"/>
            <a:ext cx="9548492" cy="4405745"/>
          </a:xfrm>
        </p:spPr>
        <p:txBody>
          <a:bodyPr>
            <a:noAutofit/>
          </a:bodyPr>
          <a:lstStyle/>
          <a:p>
            <a:pPr lvl="1"/>
            <a:r>
              <a:rPr lang="en-US" sz="4000" dirty="0">
                <a:latin typeface="Footlight MT Light" panose="0204060206030A020304" pitchFamily="18" charset="0"/>
              </a:rPr>
              <a:t>Phase 1:  What do we already know?</a:t>
            </a:r>
          </a:p>
          <a:p>
            <a:pPr lvl="2"/>
            <a:r>
              <a:rPr lang="en-US" sz="3600" dirty="0">
                <a:latin typeface="Footlight MT Light" panose="0204060206030A020304" pitchFamily="18" charset="0"/>
              </a:rPr>
              <a:t>Sharing stories</a:t>
            </a:r>
          </a:p>
          <a:p>
            <a:pPr lvl="2"/>
            <a:r>
              <a:rPr lang="en-US" sz="3600" dirty="0">
                <a:latin typeface="Footlight MT Light" panose="0204060206030A020304" pitchFamily="18" charset="0"/>
              </a:rPr>
              <a:t>Topic web</a:t>
            </a:r>
          </a:p>
          <a:p>
            <a:pPr lvl="2"/>
            <a:r>
              <a:rPr lang="en-US" sz="3600" dirty="0">
                <a:latin typeface="Footlight MT Light" panose="0204060206030A020304" pitchFamily="18" charset="0"/>
              </a:rPr>
              <a:t>Ask questions/wondering</a:t>
            </a:r>
            <a:endParaRPr lang="en-US" sz="3200" dirty="0">
              <a:latin typeface="Footlight MT Light" panose="0204060206030A020304" pitchFamily="18" charset="0"/>
            </a:endParaRPr>
          </a:p>
          <a:p>
            <a:pPr marL="914400" lvl="2" indent="0">
              <a:buNone/>
            </a:pPr>
            <a:endParaRPr lang="en-US" dirty="0">
              <a:latin typeface="Footlight MT Light" panose="0204060206030A020304" pitchFamily="18" charset="0"/>
            </a:endParaRPr>
          </a:p>
          <a:p>
            <a:pPr marL="457200" lvl="1" indent="0">
              <a:buNone/>
            </a:pPr>
            <a:endParaRPr lang="en-US" sz="1800" dirty="0">
              <a:latin typeface="Footlight MT Light" panose="0204060206030A020304" pitchFamily="18" charset="0"/>
            </a:endParaRPr>
          </a:p>
          <a:p>
            <a:pPr marL="457200" lvl="1" indent="0">
              <a:buNone/>
            </a:pPr>
            <a:endParaRPr lang="en-US" sz="1800" dirty="0">
              <a:latin typeface="Footlight MT Light" panose="0204060206030A020304" pitchFamily="18" charset="0"/>
            </a:endParaRPr>
          </a:p>
          <a:p>
            <a:pPr marL="457200" lvl="1" indent="0">
              <a:buNone/>
            </a:pPr>
            <a:endParaRPr lang="en-US" sz="3200" dirty="0">
              <a:latin typeface="Footlight MT Light" panose="0204060206030A020304" pitchFamily="18" charset="0"/>
            </a:endParaRPr>
          </a:p>
        </p:txBody>
      </p:sp>
      <p:pic>
        <p:nvPicPr>
          <p:cNvPr id="4" name="Picture 3">
            <a:extLst>
              <a:ext uri="{FF2B5EF4-FFF2-40B4-BE49-F238E27FC236}">
                <a16:creationId xmlns:a16="http://schemas.microsoft.com/office/drawing/2014/main" id="{320ED22D-4872-46EA-8718-166912801A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9379" y="2996418"/>
            <a:ext cx="4060873" cy="3045655"/>
          </a:xfrm>
          <a:prstGeom prst="rect">
            <a:avLst/>
          </a:prstGeom>
        </p:spPr>
      </p:pic>
      <p:pic>
        <p:nvPicPr>
          <p:cNvPr id="5" name="Picture 4">
            <a:extLst>
              <a:ext uri="{FF2B5EF4-FFF2-40B4-BE49-F238E27FC236}">
                <a16:creationId xmlns:a16="http://schemas.microsoft.com/office/drawing/2014/main" id="{C6AE66E4-4F4F-4AAD-84AA-0E168C65EE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839286"/>
            <a:ext cx="2691619" cy="2018714"/>
          </a:xfrm>
          <a:prstGeom prst="rect">
            <a:avLst/>
          </a:prstGeom>
        </p:spPr>
      </p:pic>
    </p:spTree>
    <p:extLst>
      <p:ext uri="{BB962C8B-B14F-4D97-AF65-F5344CB8AC3E}">
        <p14:creationId xmlns:p14="http://schemas.microsoft.com/office/powerpoint/2010/main" val="274241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844" y="248992"/>
            <a:ext cx="8596668" cy="1320800"/>
          </a:xfrm>
        </p:spPr>
        <p:txBody>
          <a:bodyPr>
            <a:normAutofit/>
          </a:bodyPr>
          <a:lstStyle/>
          <a:p>
            <a:pPr algn="ctr"/>
            <a:r>
              <a:rPr lang="fr-CA" sz="4400" b="1">
                <a:solidFill>
                  <a:srgbClr val="0070C0"/>
                </a:solidFill>
                <a:latin typeface="Footlight MT Light" panose="0204060206030A020304" pitchFamily="18" charset="0"/>
              </a:rPr>
              <a:t>Project Approach</a:t>
            </a:r>
            <a:endParaRPr lang="en-US" sz="4400" dirty="0">
              <a:latin typeface="Footlight MT Light" panose="0204060206030A020304" pitchFamily="18" charset="0"/>
            </a:endParaRPr>
          </a:p>
        </p:txBody>
      </p:sp>
      <p:sp>
        <p:nvSpPr>
          <p:cNvPr id="3" name="Content Placeholder 2"/>
          <p:cNvSpPr>
            <a:spLocks noGrp="1"/>
          </p:cNvSpPr>
          <p:nvPr>
            <p:ph idx="1"/>
          </p:nvPr>
        </p:nvSpPr>
        <p:spPr>
          <a:xfrm>
            <a:off x="612192" y="1424018"/>
            <a:ext cx="9548492" cy="4405745"/>
          </a:xfrm>
        </p:spPr>
        <p:txBody>
          <a:bodyPr>
            <a:noAutofit/>
          </a:bodyPr>
          <a:lstStyle/>
          <a:p>
            <a:pPr lvl="1"/>
            <a:r>
              <a:rPr lang="en-US" sz="3600" dirty="0">
                <a:latin typeface="Footlight MT Light" panose="0204060206030A020304" pitchFamily="18" charset="0"/>
              </a:rPr>
              <a:t>Phase 2:  The investigation begins!</a:t>
            </a:r>
          </a:p>
          <a:p>
            <a:pPr lvl="2"/>
            <a:r>
              <a:rPr lang="en-US" sz="3200" dirty="0">
                <a:latin typeface="Footlight MT Light" panose="0204060206030A020304" pitchFamily="18" charset="0"/>
              </a:rPr>
              <a:t>Field experiences and guest experts</a:t>
            </a:r>
          </a:p>
          <a:p>
            <a:pPr lvl="2"/>
            <a:r>
              <a:rPr lang="en-US" sz="3200" dirty="0">
                <a:latin typeface="Footlight MT Light" panose="0204060206030A020304" pitchFamily="18" charset="0"/>
              </a:rPr>
              <a:t>Reflect on learning creatively</a:t>
            </a:r>
          </a:p>
          <a:p>
            <a:pPr lvl="2"/>
            <a:r>
              <a:rPr lang="en-US" sz="3200" dirty="0">
                <a:latin typeface="Footlight MT Light" panose="0204060206030A020304" pitchFamily="18" charset="0"/>
              </a:rPr>
              <a:t>Updating topic web</a:t>
            </a:r>
          </a:p>
          <a:p>
            <a:pPr lvl="2"/>
            <a:r>
              <a:rPr lang="en-US" sz="3200" dirty="0">
                <a:latin typeface="Footlight MT Light" panose="0204060206030A020304" pitchFamily="18" charset="0"/>
              </a:rPr>
              <a:t>Ask new questions and narrow areas of interest</a:t>
            </a:r>
          </a:p>
          <a:p>
            <a:pPr lvl="2"/>
            <a:r>
              <a:rPr lang="en-US" sz="3200" dirty="0">
                <a:latin typeface="Footlight MT Light" panose="0204060206030A020304" pitchFamily="18" charset="0"/>
              </a:rPr>
              <a:t>Select a topic for inquiry and start investigating</a:t>
            </a:r>
          </a:p>
          <a:p>
            <a:pPr lvl="2"/>
            <a:r>
              <a:rPr lang="en-US" sz="3200" dirty="0">
                <a:latin typeface="Footlight MT Light" panose="0204060206030A020304" pitchFamily="18" charset="0"/>
              </a:rPr>
              <a:t>Dramatic play or investigation stations</a:t>
            </a:r>
          </a:p>
          <a:p>
            <a:pPr marL="914400" lvl="2" indent="0">
              <a:buNone/>
            </a:pPr>
            <a:endParaRPr lang="en-US" dirty="0">
              <a:latin typeface="Footlight MT Light" panose="0204060206030A020304" pitchFamily="18" charset="0"/>
            </a:endParaRPr>
          </a:p>
          <a:p>
            <a:pPr marL="457200" lvl="1" indent="0">
              <a:buNone/>
            </a:pPr>
            <a:endParaRPr lang="en-US" sz="1800" dirty="0">
              <a:latin typeface="Footlight MT Light" panose="0204060206030A020304" pitchFamily="18" charset="0"/>
            </a:endParaRPr>
          </a:p>
          <a:p>
            <a:pPr marL="457200" lvl="1" indent="0">
              <a:buNone/>
            </a:pPr>
            <a:endParaRPr lang="en-US" sz="1800" dirty="0">
              <a:latin typeface="Footlight MT Light" panose="0204060206030A020304" pitchFamily="18" charset="0"/>
            </a:endParaRPr>
          </a:p>
          <a:p>
            <a:pPr marL="457200" lvl="1" indent="0">
              <a:buNone/>
            </a:pPr>
            <a:endParaRPr lang="en-US" sz="3200" dirty="0">
              <a:latin typeface="Footlight MT Light" panose="0204060206030A020304" pitchFamily="18" charset="0"/>
            </a:endParaRPr>
          </a:p>
        </p:txBody>
      </p:sp>
      <p:pic>
        <p:nvPicPr>
          <p:cNvPr id="7" name="Picture 6">
            <a:extLst>
              <a:ext uri="{FF2B5EF4-FFF2-40B4-BE49-F238E27FC236}">
                <a16:creationId xmlns:a16="http://schemas.microsoft.com/office/drawing/2014/main" id="{232760E2-8014-4060-985C-A57A4682A6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760680" y="4346747"/>
            <a:ext cx="2314135" cy="2210387"/>
          </a:xfrm>
          <a:prstGeom prst="rect">
            <a:avLst/>
          </a:prstGeom>
        </p:spPr>
      </p:pic>
      <p:pic>
        <p:nvPicPr>
          <p:cNvPr id="8" name="Picture 7">
            <a:extLst>
              <a:ext uri="{FF2B5EF4-FFF2-40B4-BE49-F238E27FC236}">
                <a16:creationId xmlns:a16="http://schemas.microsoft.com/office/drawing/2014/main" id="{0D07F2A3-3ABE-4614-9E2A-33F41AF6AD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2554" y="248992"/>
            <a:ext cx="1767254" cy="2356338"/>
          </a:xfrm>
          <a:prstGeom prst="rect">
            <a:avLst/>
          </a:prstGeom>
        </p:spPr>
      </p:pic>
    </p:spTree>
    <p:extLst>
      <p:ext uri="{BB962C8B-B14F-4D97-AF65-F5344CB8AC3E}">
        <p14:creationId xmlns:p14="http://schemas.microsoft.com/office/powerpoint/2010/main" val="215362859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Integral</Template>
  <TotalTime>1621</TotalTime>
  <Words>707</Words>
  <Application>Microsoft Office PowerPoint</Application>
  <PresentationFormat>Widescreen</PresentationFormat>
  <Paragraphs>106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AbcTeacher</vt:lpstr>
      <vt:lpstr>Arial</vt:lpstr>
      <vt:lpstr>Footlight MT Light</vt:lpstr>
      <vt:lpstr>Trebuchet MS</vt:lpstr>
      <vt:lpstr>Wingdings 3</vt:lpstr>
      <vt:lpstr>Facet</vt:lpstr>
      <vt:lpstr>Welcome to Curriculum Night</vt:lpstr>
      <vt:lpstr>Daily Schedule</vt:lpstr>
      <vt:lpstr>Grading Policies</vt:lpstr>
      <vt:lpstr>First Grade Goals</vt:lpstr>
      <vt:lpstr>Conflict Resolution</vt:lpstr>
      <vt:lpstr>What is bullying?</vt:lpstr>
      <vt:lpstr>First Grade Goals</vt:lpstr>
      <vt:lpstr>Project Approach</vt:lpstr>
      <vt:lpstr>Project Approach</vt:lpstr>
      <vt:lpstr>Project Approach</vt:lpstr>
      <vt:lpstr>Project Approach</vt:lpstr>
      <vt:lpstr>Calm Corner</vt:lpstr>
      <vt:lpstr>Friday Journals</vt:lpstr>
      <vt:lpstr>Q &amp; A</vt:lpstr>
    </vt:vector>
  </TitlesOfParts>
  <Company>Wake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Curriculum Night</dc:title>
  <dc:creator>Elaina Essey</dc:creator>
  <cp:lastModifiedBy>Kimberly Mallard</cp:lastModifiedBy>
  <cp:revision>58</cp:revision>
  <dcterms:created xsi:type="dcterms:W3CDTF">2017-08-03T00:10:19Z</dcterms:created>
  <dcterms:modified xsi:type="dcterms:W3CDTF">2019-10-21T23:13:08Z</dcterms:modified>
</cp:coreProperties>
</file>